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3"/>
  </p:notesMasterIdLst>
  <p:sldIdLst>
    <p:sldId id="256" r:id="rId2"/>
  </p:sldIdLst>
  <p:sldSz cx="26517600" cy="35661600"/>
  <p:notesSz cx="6858000" cy="9144000"/>
  <p:defaultTextStyle>
    <a:defPPr>
      <a:defRPr lang="en-US"/>
    </a:defPPr>
    <a:lvl1pPr marL="0" algn="l" defTabSz="2984461" rtl="0" eaLnBrk="1" latinLnBrk="0" hangingPunct="1">
      <a:defRPr sz="5875" kern="1200">
        <a:solidFill>
          <a:schemeClr val="tx1"/>
        </a:solidFill>
        <a:latin typeface="+mn-lt"/>
        <a:ea typeface="+mn-ea"/>
        <a:cs typeface="+mn-cs"/>
      </a:defRPr>
    </a:lvl1pPr>
    <a:lvl2pPr marL="1492231" algn="l" defTabSz="2984461" rtl="0" eaLnBrk="1" latinLnBrk="0" hangingPunct="1">
      <a:defRPr sz="5875" kern="1200">
        <a:solidFill>
          <a:schemeClr val="tx1"/>
        </a:solidFill>
        <a:latin typeface="+mn-lt"/>
        <a:ea typeface="+mn-ea"/>
        <a:cs typeface="+mn-cs"/>
      </a:defRPr>
    </a:lvl2pPr>
    <a:lvl3pPr marL="2984461" algn="l" defTabSz="2984461" rtl="0" eaLnBrk="1" latinLnBrk="0" hangingPunct="1">
      <a:defRPr sz="5875" kern="1200">
        <a:solidFill>
          <a:schemeClr val="tx1"/>
        </a:solidFill>
        <a:latin typeface="+mn-lt"/>
        <a:ea typeface="+mn-ea"/>
        <a:cs typeface="+mn-cs"/>
      </a:defRPr>
    </a:lvl3pPr>
    <a:lvl4pPr marL="4476692" algn="l" defTabSz="2984461" rtl="0" eaLnBrk="1" latinLnBrk="0" hangingPunct="1">
      <a:defRPr sz="5875" kern="1200">
        <a:solidFill>
          <a:schemeClr val="tx1"/>
        </a:solidFill>
        <a:latin typeface="+mn-lt"/>
        <a:ea typeface="+mn-ea"/>
        <a:cs typeface="+mn-cs"/>
      </a:defRPr>
    </a:lvl4pPr>
    <a:lvl5pPr marL="5968922" algn="l" defTabSz="2984461" rtl="0" eaLnBrk="1" latinLnBrk="0" hangingPunct="1">
      <a:defRPr sz="5875" kern="1200">
        <a:solidFill>
          <a:schemeClr val="tx1"/>
        </a:solidFill>
        <a:latin typeface="+mn-lt"/>
        <a:ea typeface="+mn-ea"/>
        <a:cs typeface="+mn-cs"/>
      </a:defRPr>
    </a:lvl5pPr>
    <a:lvl6pPr marL="7461153" algn="l" defTabSz="2984461" rtl="0" eaLnBrk="1" latinLnBrk="0" hangingPunct="1">
      <a:defRPr sz="5875" kern="1200">
        <a:solidFill>
          <a:schemeClr val="tx1"/>
        </a:solidFill>
        <a:latin typeface="+mn-lt"/>
        <a:ea typeface="+mn-ea"/>
        <a:cs typeface="+mn-cs"/>
      </a:defRPr>
    </a:lvl6pPr>
    <a:lvl7pPr marL="8953384" algn="l" defTabSz="2984461" rtl="0" eaLnBrk="1" latinLnBrk="0" hangingPunct="1">
      <a:defRPr sz="5875" kern="1200">
        <a:solidFill>
          <a:schemeClr val="tx1"/>
        </a:solidFill>
        <a:latin typeface="+mn-lt"/>
        <a:ea typeface="+mn-ea"/>
        <a:cs typeface="+mn-cs"/>
      </a:defRPr>
    </a:lvl7pPr>
    <a:lvl8pPr marL="10445614" algn="l" defTabSz="2984461" rtl="0" eaLnBrk="1" latinLnBrk="0" hangingPunct="1">
      <a:defRPr sz="5875" kern="1200">
        <a:solidFill>
          <a:schemeClr val="tx1"/>
        </a:solidFill>
        <a:latin typeface="+mn-lt"/>
        <a:ea typeface="+mn-ea"/>
        <a:cs typeface="+mn-cs"/>
      </a:defRPr>
    </a:lvl8pPr>
    <a:lvl9pPr marL="11937845" algn="l" defTabSz="2984461" rtl="0" eaLnBrk="1" latinLnBrk="0" hangingPunct="1">
      <a:defRPr sz="587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C4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05"/>
    <p:restoredTop sz="95054" autoAdjust="0"/>
  </p:normalViewPr>
  <p:slideViewPr>
    <p:cSldViewPr snapToGrid="0" snapToObjects="1">
      <p:cViewPr>
        <p:scale>
          <a:sx n="49" d="100"/>
          <a:sy n="49" d="100"/>
        </p:scale>
        <p:origin x="656"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BD1975-5344-3E42-A372-4FDB05D2D9AA}" type="datetimeFigureOut">
              <a:rPr lang="en-US" smtClean="0"/>
              <a:t>7/27/21</a:t>
            </a:fld>
            <a:endParaRPr lang="en-US"/>
          </a:p>
        </p:txBody>
      </p:sp>
      <p:sp>
        <p:nvSpPr>
          <p:cNvPr id="4" name="Slide Image Placeholder 3"/>
          <p:cNvSpPr>
            <a:spLocks noGrp="1" noRot="1" noChangeAspect="1"/>
          </p:cNvSpPr>
          <p:nvPr>
            <p:ph type="sldImg" idx="2"/>
          </p:nvPr>
        </p:nvSpPr>
        <p:spPr>
          <a:xfrm>
            <a:off x="2281238" y="1143000"/>
            <a:ext cx="22955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875E3D-F066-A945-89FE-9B9FAB27C90C}" type="slidenum">
              <a:rPr lang="en-US" smtClean="0"/>
              <a:t>‹#›</a:t>
            </a:fld>
            <a:endParaRPr lang="en-US"/>
          </a:p>
        </p:txBody>
      </p:sp>
    </p:spTree>
    <p:extLst>
      <p:ext uri="{BB962C8B-B14F-4D97-AF65-F5344CB8AC3E}">
        <p14:creationId xmlns:p14="http://schemas.microsoft.com/office/powerpoint/2010/main" val="1525529131"/>
      </p:ext>
    </p:extLst>
  </p:cSld>
  <p:clrMap bg1="lt1" tx1="dk1" bg2="lt2" tx2="dk2" accent1="accent1" accent2="accent2" accent3="accent3" accent4="accent4" accent5="accent5" accent6="accent6" hlink="hlink" folHlink="folHlink"/>
  <p:notesStyle>
    <a:lvl1pPr marL="0" algn="l" defTabSz="2984461" rtl="0" eaLnBrk="1" latinLnBrk="0" hangingPunct="1">
      <a:defRPr sz="3917" kern="1200">
        <a:solidFill>
          <a:schemeClr val="tx1"/>
        </a:solidFill>
        <a:latin typeface="+mn-lt"/>
        <a:ea typeface="+mn-ea"/>
        <a:cs typeface="+mn-cs"/>
      </a:defRPr>
    </a:lvl1pPr>
    <a:lvl2pPr marL="1492231" algn="l" defTabSz="2984461" rtl="0" eaLnBrk="1" latinLnBrk="0" hangingPunct="1">
      <a:defRPr sz="3917" kern="1200">
        <a:solidFill>
          <a:schemeClr val="tx1"/>
        </a:solidFill>
        <a:latin typeface="+mn-lt"/>
        <a:ea typeface="+mn-ea"/>
        <a:cs typeface="+mn-cs"/>
      </a:defRPr>
    </a:lvl2pPr>
    <a:lvl3pPr marL="2984461" algn="l" defTabSz="2984461" rtl="0" eaLnBrk="1" latinLnBrk="0" hangingPunct="1">
      <a:defRPr sz="3917" kern="1200">
        <a:solidFill>
          <a:schemeClr val="tx1"/>
        </a:solidFill>
        <a:latin typeface="+mn-lt"/>
        <a:ea typeface="+mn-ea"/>
        <a:cs typeface="+mn-cs"/>
      </a:defRPr>
    </a:lvl3pPr>
    <a:lvl4pPr marL="4476692" algn="l" defTabSz="2984461" rtl="0" eaLnBrk="1" latinLnBrk="0" hangingPunct="1">
      <a:defRPr sz="3917" kern="1200">
        <a:solidFill>
          <a:schemeClr val="tx1"/>
        </a:solidFill>
        <a:latin typeface="+mn-lt"/>
        <a:ea typeface="+mn-ea"/>
        <a:cs typeface="+mn-cs"/>
      </a:defRPr>
    </a:lvl4pPr>
    <a:lvl5pPr marL="5968922" algn="l" defTabSz="2984461" rtl="0" eaLnBrk="1" latinLnBrk="0" hangingPunct="1">
      <a:defRPr sz="3917" kern="1200">
        <a:solidFill>
          <a:schemeClr val="tx1"/>
        </a:solidFill>
        <a:latin typeface="+mn-lt"/>
        <a:ea typeface="+mn-ea"/>
        <a:cs typeface="+mn-cs"/>
      </a:defRPr>
    </a:lvl5pPr>
    <a:lvl6pPr marL="7461153" algn="l" defTabSz="2984461" rtl="0" eaLnBrk="1" latinLnBrk="0" hangingPunct="1">
      <a:defRPr sz="3917" kern="1200">
        <a:solidFill>
          <a:schemeClr val="tx1"/>
        </a:solidFill>
        <a:latin typeface="+mn-lt"/>
        <a:ea typeface="+mn-ea"/>
        <a:cs typeface="+mn-cs"/>
      </a:defRPr>
    </a:lvl6pPr>
    <a:lvl7pPr marL="8953384" algn="l" defTabSz="2984461" rtl="0" eaLnBrk="1" latinLnBrk="0" hangingPunct="1">
      <a:defRPr sz="3917" kern="1200">
        <a:solidFill>
          <a:schemeClr val="tx1"/>
        </a:solidFill>
        <a:latin typeface="+mn-lt"/>
        <a:ea typeface="+mn-ea"/>
        <a:cs typeface="+mn-cs"/>
      </a:defRPr>
    </a:lvl7pPr>
    <a:lvl8pPr marL="10445614" algn="l" defTabSz="2984461" rtl="0" eaLnBrk="1" latinLnBrk="0" hangingPunct="1">
      <a:defRPr sz="3917" kern="1200">
        <a:solidFill>
          <a:schemeClr val="tx1"/>
        </a:solidFill>
        <a:latin typeface="+mn-lt"/>
        <a:ea typeface="+mn-ea"/>
        <a:cs typeface="+mn-cs"/>
      </a:defRPr>
    </a:lvl8pPr>
    <a:lvl9pPr marL="11937845" algn="l" defTabSz="2984461" rtl="0" eaLnBrk="1" latinLnBrk="0" hangingPunct="1">
      <a:defRPr sz="391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1238" y="1143000"/>
            <a:ext cx="229552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875E3D-F066-A945-89FE-9B9FAB27C90C}" type="slidenum">
              <a:rPr lang="en-US" smtClean="0"/>
              <a:t>1</a:t>
            </a:fld>
            <a:endParaRPr lang="en-US"/>
          </a:p>
        </p:txBody>
      </p:sp>
    </p:spTree>
    <p:extLst>
      <p:ext uri="{BB962C8B-B14F-4D97-AF65-F5344CB8AC3E}">
        <p14:creationId xmlns:p14="http://schemas.microsoft.com/office/powerpoint/2010/main" val="760843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88820" y="5836288"/>
            <a:ext cx="22539960" cy="12415520"/>
          </a:xfrm>
        </p:spPr>
        <p:txBody>
          <a:bodyPr anchor="b"/>
          <a:lstStyle>
            <a:lvl1pPr algn="ctr">
              <a:defRPr sz="17400"/>
            </a:lvl1pPr>
          </a:lstStyle>
          <a:p>
            <a:r>
              <a:rPr lang="en-US"/>
              <a:t>Click to edit Master title style</a:t>
            </a:r>
            <a:endParaRPr lang="en-US" dirty="0"/>
          </a:p>
        </p:txBody>
      </p:sp>
      <p:sp>
        <p:nvSpPr>
          <p:cNvPr id="3" name="Subtitle 2"/>
          <p:cNvSpPr>
            <a:spLocks noGrp="1"/>
          </p:cNvSpPr>
          <p:nvPr>
            <p:ph type="subTitle" idx="1"/>
          </p:nvPr>
        </p:nvSpPr>
        <p:spPr>
          <a:xfrm>
            <a:off x="3314700" y="18730598"/>
            <a:ext cx="19888200" cy="8609962"/>
          </a:xfrm>
        </p:spPr>
        <p:txBody>
          <a:bodyPr/>
          <a:lstStyle>
            <a:lvl1pPr marL="0" indent="0" algn="ctr">
              <a:buNone/>
              <a:defRPr sz="6960"/>
            </a:lvl1pPr>
            <a:lvl2pPr marL="1325880" indent="0" algn="ctr">
              <a:buNone/>
              <a:defRPr sz="5800"/>
            </a:lvl2pPr>
            <a:lvl3pPr marL="2651760" indent="0" algn="ctr">
              <a:buNone/>
              <a:defRPr sz="5220"/>
            </a:lvl3pPr>
            <a:lvl4pPr marL="3977640" indent="0" algn="ctr">
              <a:buNone/>
              <a:defRPr sz="4640"/>
            </a:lvl4pPr>
            <a:lvl5pPr marL="5303520" indent="0" algn="ctr">
              <a:buNone/>
              <a:defRPr sz="4640"/>
            </a:lvl5pPr>
            <a:lvl6pPr marL="6629400" indent="0" algn="ctr">
              <a:buNone/>
              <a:defRPr sz="4640"/>
            </a:lvl6pPr>
            <a:lvl7pPr marL="7955280" indent="0" algn="ctr">
              <a:buNone/>
              <a:defRPr sz="4640"/>
            </a:lvl7pPr>
            <a:lvl8pPr marL="9281160" indent="0" algn="ctr">
              <a:buNone/>
              <a:defRPr sz="4640"/>
            </a:lvl8pPr>
            <a:lvl9pPr marL="10607040" indent="0" algn="ctr">
              <a:buNone/>
              <a:defRPr sz="46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92B77F8-EEB2-F141-90F8-A23474636B2F}" type="datetimeFigureOut">
              <a:rPr lang="en-US" smtClean="0"/>
              <a:t>7/27/21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1109560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2B77F8-EEB2-F141-90F8-A23474636B2F}" type="datetimeFigureOut">
              <a:rPr lang="en-US" smtClean="0"/>
              <a:t>7/27/21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3211527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8976659" y="1898650"/>
            <a:ext cx="5717858" cy="3022155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23086" y="1898650"/>
            <a:ext cx="16822103" cy="3022155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2B77F8-EEB2-F141-90F8-A23474636B2F}" type="datetimeFigureOut">
              <a:rPr lang="en-US" smtClean="0"/>
              <a:t>7/27/21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104537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2B77F8-EEB2-F141-90F8-A23474636B2F}" type="datetimeFigureOut">
              <a:rPr lang="en-US" smtClean="0"/>
              <a:t>7/27/21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903067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09275" y="8890646"/>
            <a:ext cx="22871430" cy="14834232"/>
          </a:xfrm>
        </p:spPr>
        <p:txBody>
          <a:bodyPr anchor="b"/>
          <a:lstStyle>
            <a:lvl1pPr>
              <a:defRPr sz="17400"/>
            </a:lvl1pPr>
          </a:lstStyle>
          <a:p>
            <a:r>
              <a:rPr lang="en-US"/>
              <a:t>Click to edit Master title style</a:t>
            </a:r>
            <a:endParaRPr lang="en-US" dirty="0"/>
          </a:p>
        </p:txBody>
      </p:sp>
      <p:sp>
        <p:nvSpPr>
          <p:cNvPr id="3" name="Text Placeholder 2"/>
          <p:cNvSpPr>
            <a:spLocks noGrp="1"/>
          </p:cNvSpPr>
          <p:nvPr>
            <p:ph type="body" idx="1"/>
          </p:nvPr>
        </p:nvSpPr>
        <p:spPr>
          <a:xfrm>
            <a:off x="1809275" y="23865216"/>
            <a:ext cx="22871430" cy="7800972"/>
          </a:xfrm>
        </p:spPr>
        <p:txBody>
          <a:bodyPr/>
          <a:lstStyle>
            <a:lvl1pPr marL="0" indent="0">
              <a:buNone/>
              <a:defRPr sz="6960">
                <a:solidFill>
                  <a:schemeClr val="tx1"/>
                </a:solidFill>
              </a:defRPr>
            </a:lvl1pPr>
            <a:lvl2pPr marL="1325880" indent="0">
              <a:buNone/>
              <a:defRPr sz="5800">
                <a:solidFill>
                  <a:schemeClr val="tx1">
                    <a:tint val="75000"/>
                  </a:schemeClr>
                </a:solidFill>
              </a:defRPr>
            </a:lvl2pPr>
            <a:lvl3pPr marL="2651760" indent="0">
              <a:buNone/>
              <a:defRPr sz="5220">
                <a:solidFill>
                  <a:schemeClr val="tx1">
                    <a:tint val="75000"/>
                  </a:schemeClr>
                </a:solidFill>
              </a:defRPr>
            </a:lvl3pPr>
            <a:lvl4pPr marL="3977640" indent="0">
              <a:buNone/>
              <a:defRPr sz="4640">
                <a:solidFill>
                  <a:schemeClr val="tx1">
                    <a:tint val="75000"/>
                  </a:schemeClr>
                </a:solidFill>
              </a:defRPr>
            </a:lvl4pPr>
            <a:lvl5pPr marL="5303520" indent="0">
              <a:buNone/>
              <a:defRPr sz="4640">
                <a:solidFill>
                  <a:schemeClr val="tx1">
                    <a:tint val="75000"/>
                  </a:schemeClr>
                </a:solidFill>
              </a:defRPr>
            </a:lvl5pPr>
            <a:lvl6pPr marL="6629400" indent="0">
              <a:buNone/>
              <a:defRPr sz="4640">
                <a:solidFill>
                  <a:schemeClr val="tx1">
                    <a:tint val="75000"/>
                  </a:schemeClr>
                </a:solidFill>
              </a:defRPr>
            </a:lvl6pPr>
            <a:lvl7pPr marL="7955280" indent="0">
              <a:buNone/>
              <a:defRPr sz="4640">
                <a:solidFill>
                  <a:schemeClr val="tx1">
                    <a:tint val="75000"/>
                  </a:schemeClr>
                </a:solidFill>
              </a:defRPr>
            </a:lvl7pPr>
            <a:lvl8pPr marL="9281160" indent="0">
              <a:buNone/>
              <a:defRPr sz="4640">
                <a:solidFill>
                  <a:schemeClr val="tx1">
                    <a:tint val="75000"/>
                  </a:schemeClr>
                </a:solidFill>
              </a:defRPr>
            </a:lvl8pPr>
            <a:lvl9pPr marL="10607040" indent="0">
              <a:buNone/>
              <a:defRPr sz="46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2B77F8-EEB2-F141-90F8-A23474636B2F}" type="datetimeFigureOut">
              <a:rPr lang="en-US" smtClean="0"/>
              <a:t>7/27/21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32314332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23085" y="9493250"/>
            <a:ext cx="11269980" cy="226269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424535" y="9493250"/>
            <a:ext cx="11269980" cy="226269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92B77F8-EEB2-F141-90F8-A23474636B2F}" type="datetimeFigureOut">
              <a:rPr lang="en-US" smtClean="0"/>
              <a:t>7/27/21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723428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6539" y="1898658"/>
            <a:ext cx="22871430" cy="689292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26542" y="8742048"/>
            <a:ext cx="11218186" cy="4284342"/>
          </a:xfrm>
        </p:spPr>
        <p:txBody>
          <a:bodyPr anchor="b"/>
          <a:lstStyle>
            <a:lvl1pPr marL="0" indent="0">
              <a:buNone/>
              <a:defRPr sz="6960" b="1"/>
            </a:lvl1pPr>
            <a:lvl2pPr marL="1325880" indent="0">
              <a:buNone/>
              <a:defRPr sz="5800" b="1"/>
            </a:lvl2pPr>
            <a:lvl3pPr marL="2651760" indent="0">
              <a:buNone/>
              <a:defRPr sz="5220" b="1"/>
            </a:lvl3pPr>
            <a:lvl4pPr marL="3977640" indent="0">
              <a:buNone/>
              <a:defRPr sz="4640" b="1"/>
            </a:lvl4pPr>
            <a:lvl5pPr marL="5303520" indent="0">
              <a:buNone/>
              <a:defRPr sz="4640" b="1"/>
            </a:lvl5pPr>
            <a:lvl6pPr marL="6629400" indent="0">
              <a:buNone/>
              <a:defRPr sz="4640" b="1"/>
            </a:lvl6pPr>
            <a:lvl7pPr marL="7955280" indent="0">
              <a:buNone/>
              <a:defRPr sz="4640" b="1"/>
            </a:lvl7pPr>
            <a:lvl8pPr marL="9281160" indent="0">
              <a:buNone/>
              <a:defRPr sz="4640" b="1"/>
            </a:lvl8pPr>
            <a:lvl9pPr marL="10607040" indent="0">
              <a:buNone/>
              <a:defRPr sz="4640" b="1"/>
            </a:lvl9pPr>
          </a:lstStyle>
          <a:p>
            <a:pPr lvl="0"/>
            <a:r>
              <a:rPr lang="en-US"/>
              <a:t>Click to edit Master text styles</a:t>
            </a:r>
          </a:p>
        </p:txBody>
      </p:sp>
      <p:sp>
        <p:nvSpPr>
          <p:cNvPr id="4" name="Content Placeholder 3"/>
          <p:cNvSpPr>
            <a:spLocks noGrp="1"/>
          </p:cNvSpPr>
          <p:nvPr>
            <p:ph sz="half" idx="2"/>
          </p:nvPr>
        </p:nvSpPr>
        <p:spPr>
          <a:xfrm>
            <a:off x="1826542" y="13026390"/>
            <a:ext cx="11218186" cy="191598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424536" y="8742048"/>
            <a:ext cx="11273434" cy="4284342"/>
          </a:xfrm>
        </p:spPr>
        <p:txBody>
          <a:bodyPr anchor="b"/>
          <a:lstStyle>
            <a:lvl1pPr marL="0" indent="0">
              <a:buNone/>
              <a:defRPr sz="6960" b="1"/>
            </a:lvl1pPr>
            <a:lvl2pPr marL="1325880" indent="0">
              <a:buNone/>
              <a:defRPr sz="5800" b="1"/>
            </a:lvl2pPr>
            <a:lvl3pPr marL="2651760" indent="0">
              <a:buNone/>
              <a:defRPr sz="5220" b="1"/>
            </a:lvl3pPr>
            <a:lvl4pPr marL="3977640" indent="0">
              <a:buNone/>
              <a:defRPr sz="4640" b="1"/>
            </a:lvl4pPr>
            <a:lvl5pPr marL="5303520" indent="0">
              <a:buNone/>
              <a:defRPr sz="4640" b="1"/>
            </a:lvl5pPr>
            <a:lvl6pPr marL="6629400" indent="0">
              <a:buNone/>
              <a:defRPr sz="4640" b="1"/>
            </a:lvl6pPr>
            <a:lvl7pPr marL="7955280" indent="0">
              <a:buNone/>
              <a:defRPr sz="4640" b="1"/>
            </a:lvl7pPr>
            <a:lvl8pPr marL="9281160" indent="0">
              <a:buNone/>
              <a:defRPr sz="4640" b="1"/>
            </a:lvl8pPr>
            <a:lvl9pPr marL="10607040" indent="0">
              <a:buNone/>
              <a:defRPr sz="4640" b="1"/>
            </a:lvl9pPr>
          </a:lstStyle>
          <a:p>
            <a:pPr lvl="0"/>
            <a:r>
              <a:rPr lang="en-US"/>
              <a:t>Click to edit Master text styles</a:t>
            </a:r>
          </a:p>
        </p:txBody>
      </p:sp>
      <p:sp>
        <p:nvSpPr>
          <p:cNvPr id="6" name="Content Placeholder 5"/>
          <p:cNvSpPr>
            <a:spLocks noGrp="1"/>
          </p:cNvSpPr>
          <p:nvPr>
            <p:ph sz="quarter" idx="4"/>
          </p:nvPr>
        </p:nvSpPr>
        <p:spPr>
          <a:xfrm>
            <a:off x="13424536" y="13026390"/>
            <a:ext cx="11273434" cy="191598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92B77F8-EEB2-F141-90F8-A23474636B2F}" type="datetimeFigureOut">
              <a:rPr lang="en-US" smtClean="0"/>
              <a:t>7/27/21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1588730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92B77F8-EEB2-F141-90F8-A23474636B2F}" type="datetimeFigureOut">
              <a:rPr lang="en-US" smtClean="0"/>
              <a:t>7/27/21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787218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2B77F8-EEB2-F141-90F8-A23474636B2F}" type="datetimeFigureOut">
              <a:rPr lang="en-US" smtClean="0"/>
              <a:t>7/27/21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2895449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6539" y="2377440"/>
            <a:ext cx="8552616" cy="8321040"/>
          </a:xfrm>
        </p:spPr>
        <p:txBody>
          <a:bodyPr anchor="b"/>
          <a:lstStyle>
            <a:lvl1pPr>
              <a:defRPr sz="9280"/>
            </a:lvl1pPr>
          </a:lstStyle>
          <a:p>
            <a:r>
              <a:rPr lang="en-US"/>
              <a:t>Click to edit Master title style</a:t>
            </a:r>
            <a:endParaRPr lang="en-US" dirty="0"/>
          </a:p>
        </p:txBody>
      </p:sp>
      <p:sp>
        <p:nvSpPr>
          <p:cNvPr id="3" name="Content Placeholder 2"/>
          <p:cNvSpPr>
            <a:spLocks noGrp="1"/>
          </p:cNvSpPr>
          <p:nvPr>
            <p:ph idx="1"/>
          </p:nvPr>
        </p:nvSpPr>
        <p:spPr>
          <a:xfrm>
            <a:off x="11273434" y="5134618"/>
            <a:ext cx="13424535" cy="25342850"/>
          </a:xfrm>
        </p:spPr>
        <p:txBody>
          <a:bodyPr/>
          <a:lstStyle>
            <a:lvl1pPr>
              <a:defRPr sz="9280"/>
            </a:lvl1pPr>
            <a:lvl2pPr>
              <a:defRPr sz="8120"/>
            </a:lvl2pPr>
            <a:lvl3pPr>
              <a:defRPr sz="6960"/>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26539" y="10698480"/>
            <a:ext cx="8552616" cy="19820258"/>
          </a:xfrm>
        </p:spPr>
        <p:txBody>
          <a:bodyPr/>
          <a:lstStyle>
            <a:lvl1pPr marL="0" indent="0">
              <a:buNone/>
              <a:defRPr sz="4640"/>
            </a:lvl1pPr>
            <a:lvl2pPr marL="1325880" indent="0">
              <a:buNone/>
              <a:defRPr sz="4060"/>
            </a:lvl2pPr>
            <a:lvl3pPr marL="2651760" indent="0">
              <a:buNone/>
              <a:defRPr sz="3480"/>
            </a:lvl3pPr>
            <a:lvl4pPr marL="3977640" indent="0">
              <a:buNone/>
              <a:defRPr sz="2900"/>
            </a:lvl4pPr>
            <a:lvl5pPr marL="5303520" indent="0">
              <a:buNone/>
              <a:defRPr sz="2900"/>
            </a:lvl5pPr>
            <a:lvl6pPr marL="6629400" indent="0">
              <a:buNone/>
              <a:defRPr sz="2900"/>
            </a:lvl6pPr>
            <a:lvl7pPr marL="7955280" indent="0">
              <a:buNone/>
              <a:defRPr sz="2900"/>
            </a:lvl7pPr>
            <a:lvl8pPr marL="9281160" indent="0">
              <a:buNone/>
              <a:defRPr sz="2900"/>
            </a:lvl8pPr>
            <a:lvl9pPr marL="10607040" indent="0">
              <a:buNone/>
              <a:defRPr sz="2900"/>
            </a:lvl9pPr>
          </a:lstStyle>
          <a:p>
            <a:pPr lvl="0"/>
            <a:r>
              <a:rPr lang="en-US"/>
              <a:t>Click to edit Master text styles</a:t>
            </a:r>
          </a:p>
        </p:txBody>
      </p:sp>
      <p:sp>
        <p:nvSpPr>
          <p:cNvPr id="5" name="Date Placeholder 4"/>
          <p:cNvSpPr>
            <a:spLocks noGrp="1"/>
          </p:cNvSpPr>
          <p:nvPr>
            <p:ph type="dt" sz="half" idx="10"/>
          </p:nvPr>
        </p:nvSpPr>
        <p:spPr/>
        <p:txBody>
          <a:bodyPr/>
          <a:lstStyle/>
          <a:p>
            <a:fld id="{792B77F8-EEB2-F141-90F8-A23474636B2F}" type="datetimeFigureOut">
              <a:rPr lang="en-US" smtClean="0"/>
              <a:t>7/27/21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4063607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6539" y="2377440"/>
            <a:ext cx="8552616" cy="8321040"/>
          </a:xfrm>
        </p:spPr>
        <p:txBody>
          <a:bodyPr anchor="b"/>
          <a:lstStyle>
            <a:lvl1pPr>
              <a:defRPr sz="92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273434" y="5134618"/>
            <a:ext cx="13424535" cy="25342850"/>
          </a:xfrm>
        </p:spPr>
        <p:txBody>
          <a:bodyPr anchor="t"/>
          <a:lstStyle>
            <a:lvl1pPr marL="0" indent="0">
              <a:buNone/>
              <a:defRPr sz="9280"/>
            </a:lvl1pPr>
            <a:lvl2pPr marL="1325880" indent="0">
              <a:buNone/>
              <a:defRPr sz="8120"/>
            </a:lvl2pPr>
            <a:lvl3pPr marL="2651760" indent="0">
              <a:buNone/>
              <a:defRPr sz="6960"/>
            </a:lvl3pPr>
            <a:lvl4pPr marL="3977640" indent="0">
              <a:buNone/>
              <a:defRPr sz="5800"/>
            </a:lvl4pPr>
            <a:lvl5pPr marL="5303520" indent="0">
              <a:buNone/>
              <a:defRPr sz="5800"/>
            </a:lvl5pPr>
            <a:lvl6pPr marL="6629400" indent="0">
              <a:buNone/>
              <a:defRPr sz="5800"/>
            </a:lvl6pPr>
            <a:lvl7pPr marL="7955280" indent="0">
              <a:buNone/>
              <a:defRPr sz="5800"/>
            </a:lvl7pPr>
            <a:lvl8pPr marL="9281160" indent="0">
              <a:buNone/>
              <a:defRPr sz="5800"/>
            </a:lvl8pPr>
            <a:lvl9pPr marL="10607040" indent="0">
              <a:buNone/>
              <a:defRPr sz="5800"/>
            </a:lvl9pPr>
          </a:lstStyle>
          <a:p>
            <a:r>
              <a:rPr lang="en-US"/>
              <a:t>Click icon to add picture</a:t>
            </a:r>
            <a:endParaRPr lang="en-US" dirty="0"/>
          </a:p>
        </p:txBody>
      </p:sp>
      <p:sp>
        <p:nvSpPr>
          <p:cNvPr id="4" name="Text Placeholder 3"/>
          <p:cNvSpPr>
            <a:spLocks noGrp="1"/>
          </p:cNvSpPr>
          <p:nvPr>
            <p:ph type="body" sz="half" idx="2"/>
          </p:nvPr>
        </p:nvSpPr>
        <p:spPr>
          <a:xfrm>
            <a:off x="1826539" y="10698480"/>
            <a:ext cx="8552616" cy="19820258"/>
          </a:xfrm>
        </p:spPr>
        <p:txBody>
          <a:bodyPr/>
          <a:lstStyle>
            <a:lvl1pPr marL="0" indent="0">
              <a:buNone/>
              <a:defRPr sz="4640"/>
            </a:lvl1pPr>
            <a:lvl2pPr marL="1325880" indent="0">
              <a:buNone/>
              <a:defRPr sz="4060"/>
            </a:lvl2pPr>
            <a:lvl3pPr marL="2651760" indent="0">
              <a:buNone/>
              <a:defRPr sz="3480"/>
            </a:lvl3pPr>
            <a:lvl4pPr marL="3977640" indent="0">
              <a:buNone/>
              <a:defRPr sz="2900"/>
            </a:lvl4pPr>
            <a:lvl5pPr marL="5303520" indent="0">
              <a:buNone/>
              <a:defRPr sz="2900"/>
            </a:lvl5pPr>
            <a:lvl6pPr marL="6629400" indent="0">
              <a:buNone/>
              <a:defRPr sz="2900"/>
            </a:lvl6pPr>
            <a:lvl7pPr marL="7955280" indent="0">
              <a:buNone/>
              <a:defRPr sz="2900"/>
            </a:lvl7pPr>
            <a:lvl8pPr marL="9281160" indent="0">
              <a:buNone/>
              <a:defRPr sz="2900"/>
            </a:lvl8pPr>
            <a:lvl9pPr marL="10607040" indent="0">
              <a:buNone/>
              <a:defRPr sz="2900"/>
            </a:lvl9pPr>
          </a:lstStyle>
          <a:p>
            <a:pPr lvl="0"/>
            <a:r>
              <a:rPr lang="en-US"/>
              <a:t>Click to edit Master text styles</a:t>
            </a:r>
          </a:p>
        </p:txBody>
      </p:sp>
      <p:sp>
        <p:nvSpPr>
          <p:cNvPr id="5" name="Date Placeholder 4"/>
          <p:cNvSpPr>
            <a:spLocks noGrp="1"/>
          </p:cNvSpPr>
          <p:nvPr>
            <p:ph type="dt" sz="half" idx="10"/>
          </p:nvPr>
        </p:nvSpPr>
        <p:spPr/>
        <p:txBody>
          <a:bodyPr/>
          <a:lstStyle/>
          <a:p>
            <a:fld id="{792B77F8-EEB2-F141-90F8-A23474636B2F}" type="datetimeFigureOut">
              <a:rPr lang="en-US" smtClean="0"/>
              <a:t>7/27/21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1031127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3085" y="1898658"/>
            <a:ext cx="22871430" cy="68929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23085" y="9493250"/>
            <a:ext cx="22871430" cy="2262695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23085" y="33053028"/>
            <a:ext cx="5966460" cy="1898650"/>
          </a:xfrm>
          <a:prstGeom prst="rect">
            <a:avLst/>
          </a:prstGeom>
        </p:spPr>
        <p:txBody>
          <a:bodyPr vert="horz" lIns="91440" tIns="45720" rIns="91440" bIns="45720" rtlCol="0" anchor="ctr"/>
          <a:lstStyle>
            <a:lvl1pPr algn="l">
              <a:defRPr sz="3480">
                <a:solidFill>
                  <a:schemeClr val="tx1">
                    <a:tint val="75000"/>
                  </a:schemeClr>
                </a:solidFill>
              </a:defRPr>
            </a:lvl1pPr>
          </a:lstStyle>
          <a:p>
            <a:fld id="{792B77F8-EEB2-F141-90F8-A23474636B2F}" type="datetimeFigureOut">
              <a:rPr lang="en-US" smtClean="0"/>
              <a:t>7/27/21</a:t>
            </a:fld>
            <a:endParaRPr lang="en-US"/>
          </a:p>
        </p:txBody>
      </p:sp>
      <p:sp>
        <p:nvSpPr>
          <p:cNvPr id="5" name="Footer Placeholder 4"/>
          <p:cNvSpPr>
            <a:spLocks noGrp="1"/>
          </p:cNvSpPr>
          <p:nvPr>
            <p:ph type="ftr" sz="quarter" idx="3"/>
          </p:nvPr>
        </p:nvSpPr>
        <p:spPr>
          <a:xfrm>
            <a:off x="8783955" y="33053028"/>
            <a:ext cx="8949690" cy="1898650"/>
          </a:xfrm>
          <a:prstGeom prst="rect">
            <a:avLst/>
          </a:prstGeom>
        </p:spPr>
        <p:txBody>
          <a:bodyPr vert="horz" lIns="91440" tIns="45720" rIns="91440" bIns="45720" rtlCol="0" anchor="ctr"/>
          <a:lstStyle>
            <a:lvl1pPr algn="ctr">
              <a:defRPr sz="34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8728055" y="33053028"/>
            <a:ext cx="5966460" cy="1898650"/>
          </a:xfrm>
          <a:prstGeom prst="rect">
            <a:avLst/>
          </a:prstGeom>
        </p:spPr>
        <p:txBody>
          <a:bodyPr vert="horz" lIns="91440" tIns="45720" rIns="91440" bIns="45720" rtlCol="0" anchor="ctr"/>
          <a:lstStyle>
            <a:lvl1pPr algn="r">
              <a:defRPr sz="3480">
                <a:solidFill>
                  <a:schemeClr val="tx1">
                    <a:tint val="75000"/>
                  </a:schemeClr>
                </a:solidFill>
              </a:defRPr>
            </a:lvl1pPr>
          </a:lstStyle>
          <a:p>
            <a:fld id="{765317AF-A9B3-B043-B507-FA26DE66E8FE}" type="slidenum">
              <a:rPr lang="en-US" smtClean="0"/>
              <a:t>‹#›</a:t>
            </a:fld>
            <a:endParaRPr lang="en-US"/>
          </a:p>
        </p:txBody>
      </p:sp>
    </p:spTree>
    <p:extLst>
      <p:ext uri="{BB962C8B-B14F-4D97-AF65-F5344CB8AC3E}">
        <p14:creationId xmlns:p14="http://schemas.microsoft.com/office/powerpoint/2010/main" val="131626663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2651760" rtl="0" eaLnBrk="1" latinLnBrk="0" hangingPunct="1">
        <a:lnSpc>
          <a:spcPct val="90000"/>
        </a:lnSpc>
        <a:spcBef>
          <a:spcPct val="0"/>
        </a:spcBef>
        <a:buNone/>
        <a:defRPr sz="12760" kern="1200">
          <a:solidFill>
            <a:schemeClr val="tx1"/>
          </a:solidFill>
          <a:latin typeface="+mj-lt"/>
          <a:ea typeface="+mj-ea"/>
          <a:cs typeface="+mj-cs"/>
        </a:defRPr>
      </a:lvl1pPr>
    </p:titleStyle>
    <p:bodyStyle>
      <a:lvl1pPr marL="662940" indent="-662940" algn="l" defTabSz="2651760" rtl="0" eaLnBrk="1" latinLnBrk="0" hangingPunct="1">
        <a:lnSpc>
          <a:spcPct val="90000"/>
        </a:lnSpc>
        <a:spcBef>
          <a:spcPts val="2900"/>
        </a:spcBef>
        <a:buFont typeface="Arial" panose="020B0604020202020204" pitchFamily="34" charset="0"/>
        <a:buChar char="•"/>
        <a:defRPr sz="8120" kern="1200">
          <a:solidFill>
            <a:schemeClr val="tx1"/>
          </a:solidFill>
          <a:latin typeface="+mn-lt"/>
          <a:ea typeface="+mn-ea"/>
          <a:cs typeface="+mn-cs"/>
        </a:defRPr>
      </a:lvl1pPr>
      <a:lvl2pPr marL="1988820" indent="-662940" algn="l" defTabSz="2651760" rtl="0" eaLnBrk="1" latinLnBrk="0" hangingPunct="1">
        <a:lnSpc>
          <a:spcPct val="90000"/>
        </a:lnSpc>
        <a:spcBef>
          <a:spcPts val="1450"/>
        </a:spcBef>
        <a:buFont typeface="Arial" panose="020B0604020202020204" pitchFamily="34" charset="0"/>
        <a:buChar char="•"/>
        <a:defRPr sz="6960" kern="1200">
          <a:solidFill>
            <a:schemeClr val="tx1"/>
          </a:solidFill>
          <a:latin typeface="+mn-lt"/>
          <a:ea typeface="+mn-ea"/>
          <a:cs typeface="+mn-cs"/>
        </a:defRPr>
      </a:lvl2pPr>
      <a:lvl3pPr marL="3314700" indent="-662940" algn="l" defTabSz="2651760" rtl="0" eaLnBrk="1" latinLnBrk="0" hangingPunct="1">
        <a:lnSpc>
          <a:spcPct val="90000"/>
        </a:lnSpc>
        <a:spcBef>
          <a:spcPts val="1450"/>
        </a:spcBef>
        <a:buFont typeface="Arial" panose="020B0604020202020204" pitchFamily="34" charset="0"/>
        <a:buChar char="•"/>
        <a:defRPr sz="5800" kern="1200">
          <a:solidFill>
            <a:schemeClr val="tx1"/>
          </a:solidFill>
          <a:latin typeface="+mn-lt"/>
          <a:ea typeface="+mn-ea"/>
          <a:cs typeface="+mn-cs"/>
        </a:defRPr>
      </a:lvl3pPr>
      <a:lvl4pPr marL="464058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4pPr>
      <a:lvl5pPr marL="596646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5pPr>
      <a:lvl6pPr marL="729234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6pPr>
      <a:lvl7pPr marL="861822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7pPr>
      <a:lvl8pPr marL="994410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8pPr>
      <a:lvl9pPr marL="1126998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9pPr>
    </p:bodyStyle>
    <p:otherStyle>
      <a:defPPr>
        <a:defRPr lang="en-US"/>
      </a:defPPr>
      <a:lvl1pPr marL="0" algn="l" defTabSz="2651760" rtl="0" eaLnBrk="1" latinLnBrk="0" hangingPunct="1">
        <a:defRPr sz="5220" kern="1200">
          <a:solidFill>
            <a:schemeClr val="tx1"/>
          </a:solidFill>
          <a:latin typeface="+mn-lt"/>
          <a:ea typeface="+mn-ea"/>
          <a:cs typeface="+mn-cs"/>
        </a:defRPr>
      </a:lvl1pPr>
      <a:lvl2pPr marL="1325880" algn="l" defTabSz="2651760" rtl="0" eaLnBrk="1" latinLnBrk="0" hangingPunct="1">
        <a:defRPr sz="5220" kern="1200">
          <a:solidFill>
            <a:schemeClr val="tx1"/>
          </a:solidFill>
          <a:latin typeface="+mn-lt"/>
          <a:ea typeface="+mn-ea"/>
          <a:cs typeface="+mn-cs"/>
        </a:defRPr>
      </a:lvl2pPr>
      <a:lvl3pPr marL="2651760" algn="l" defTabSz="2651760" rtl="0" eaLnBrk="1" latinLnBrk="0" hangingPunct="1">
        <a:defRPr sz="5220" kern="1200">
          <a:solidFill>
            <a:schemeClr val="tx1"/>
          </a:solidFill>
          <a:latin typeface="+mn-lt"/>
          <a:ea typeface="+mn-ea"/>
          <a:cs typeface="+mn-cs"/>
        </a:defRPr>
      </a:lvl3pPr>
      <a:lvl4pPr marL="3977640" algn="l" defTabSz="2651760" rtl="0" eaLnBrk="1" latinLnBrk="0" hangingPunct="1">
        <a:defRPr sz="5220" kern="1200">
          <a:solidFill>
            <a:schemeClr val="tx1"/>
          </a:solidFill>
          <a:latin typeface="+mn-lt"/>
          <a:ea typeface="+mn-ea"/>
          <a:cs typeface="+mn-cs"/>
        </a:defRPr>
      </a:lvl4pPr>
      <a:lvl5pPr marL="5303520" algn="l" defTabSz="2651760" rtl="0" eaLnBrk="1" latinLnBrk="0" hangingPunct="1">
        <a:defRPr sz="5220" kern="1200">
          <a:solidFill>
            <a:schemeClr val="tx1"/>
          </a:solidFill>
          <a:latin typeface="+mn-lt"/>
          <a:ea typeface="+mn-ea"/>
          <a:cs typeface="+mn-cs"/>
        </a:defRPr>
      </a:lvl5pPr>
      <a:lvl6pPr marL="6629400" algn="l" defTabSz="2651760" rtl="0" eaLnBrk="1" latinLnBrk="0" hangingPunct="1">
        <a:defRPr sz="5220" kern="1200">
          <a:solidFill>
            <a:schemeClr val="tx1"/>
          </a:solidFill>
          <a:latin typeface="+mn-lt"/>
          <a:ea typeface="+mn-ea"/>
          <a:cs typeface="+mn-cs"/>
        </a:defRPr>
      </a:lvl6pPr>
      <a:lvl7pPr marL="7955280" algn="l" defTabSz="2651760" rtl="0" eaLnBrk="1" latinLnBrk="0" hangingPunct="1">
        <a:defRPr sz="5220" kern="1200">
          <a:solidFill>
            <a:schemeClr val="tx1"/>
          </a:solidFill>
          <a:latin typeface="+mn-lt"/>
          <a:ea typeface="+mn-ea"/>
          <a:cs typeface="+mn-cs"/>
        </a:defRPr>
      </a:lvl7pPr>
      <a:lvl8pPr marL="9281160" algn="l" defTabSz="2651760" rtl="0" eaLnBrk="1" latinLnBrk="0" hangingPunct="1">
        <a:defRPr sz="5220" kern="1200">
          <a:solidFill>
            <a:schemeClr val="tx1"/>
          </a:solidFill>
          <a:latin typeface="+mn-lt"/>
          <a:ea typeface="+mn-ea"/>
          <a:cs typeface="+mn-cs"/>
        </a:defRPr>
      </a:lvl8pPr>
      <a:lvl9pPr marL="10607040" algn="l" defTabSz="2651760" rtl="0" eaLnBrk="1" latinLnBrk="0" hangingPunct="1">
        <a:defRPr sz="52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jpg"/><Relationship Id="rId1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hyperlink" Target="http://sysbio.unl.edu/RGPDB/" TargetMode="External"/><Relationship Id="rId11" Type="http://schemas.openxmlformats.org/officeDocument/2006/relationships/image" Target="../media/image8.jp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Picture 72" descr="A pile of food&#10;&#10;Description automatically generated">
            <a:extLst>
              <a:ext uri="{FF2B5EF4-FFF2-40B4-BE49-F238E27FC236}">
                <a16:creationId xmlns:a16="http://schemas.microsoft.com/office/drawing/2014/main" id="{3D05216A-2B39-654A-985D-86380FC2A855}"/>
              </a:ext>
            </a:extLst>
          </p:cNvPr>
          <p:cNvPicPr>
            <a:picLocks noChangeAspect="1"/>
          </p:cNvPicPr>
          <p:nvPr/>
        </p:nvPicPr>
        <p:blipFill>
          <a:blip r:embed="rId3"/>
          <a:stretch>
            <a:fillRect/>
          </a:stretch>
        </p:blipFill>
        <p:spPr>
          <a:xfrm>
            <a:off x="22063714" y="14567863"/>
            <a:ext cx="3537901" cy="2180995"/>
          </a:xfrm>
          <a:prstGeom prst="rect">
            <a:avLst/>
          </a:prstGeom>
        </p:spPr>
      </p:pic>
      <p:sp>
        <p:nvSpPr>
          <p:cNvPr id="5" name="Rectangle 4"/>
          <p:cNvSpPr/>
          <p:nvPr/>
        </p:nvSpPr>
        <p:spPr>
          <a:xfrm>
            <a:off x="-77516" y="0"/>
            <a:ext cx="26595117" cy="35716859"/>
          </a:xfrm>
          <a:prstGeom prst="rect">
            <a:avLst/>
          </a:prstGeom>
          <a:gradFill flip="none" rotWithShape="1">
            <a:gsLst>
              <a:gs pos="0">
                <a:schemeClr val="bg1">
                  <a:lumMod val="75000"/>
                </a:schemeClr>
              </a:gs>
              <a:gs pos="100000">
                <a:srgbClr val="DCC4A5"/>
              </a:gs>
              <a:gs pos="25000">
                <a:schemeClr val="accent3">
                  <a:lumMod val="5000"/>
                  <a:lumOff val="95000"/>
                  <a:alpha val="81000"/>
                </a:schemeClr>
              </a:gs>
              <a:gs pos="60000">
                <a:schemeClr val="accent3">
                  <a:lumMod val="45000"/>
                  <a:lumOff val="55000"/>
                </a:schemeClr>
              </a:gs>
              <a:gs pos="100000">
                <a:srgbClr val="DCC4A5"/>
              </a:gs>
              <a:gs pos="100000">
                <a:schemeClr val="accent3">
                  <a:lumMod val="30000"/>
                  <a:lumOff val="7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50" dirty="0"/>
              <a:t> </a:t>
            </a:r>
          </a:p>
        </p:txBody>
      </p:sp>
      <p:sp>
        <p:nvSpPr>
          <p:cNvPr id="9" name="Rectangle 8"/>
          <p:cNvSpPr/>
          <p:nvPr/>
        </p:nvSpPr>
        <p:spPr>
          <a:xfrm>
            <a:off x="742470" y="4523584"/>
            <a:ext cx="6351738" cy="8607218"/>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u="sng" dirty="0">
                <a:latin typeface="Arial" charset="0"/>
                <a:ea typeface="Arial" charset="0"/>
                <a:cs typeface="Arial" charset="0"/>
              </a:rPr>
              <a:t>ABSTRACT</a:t>
            </a:r>
            <a:endParaRPr lang="en-US" sz="3200" b="1" dirty="0">
              <a:latin typeface="Arial" charset="0"/>
              <a:ea typeface="Arial" charset="0"/>
              <a:cs typeface="Arial" charset="0"/>
            </a:endParaRPr>
          </a:p>
          <a:p>
            <a:pPr algn="ctr"/>
            <a:r>
              <a:rPr lang="en-US" sz="3550" dirty="0"/>
              <a:t>- --</a:t>
            </a:r>
          </a:p>
        </p:txBody>
      </p:sp>
      <p:sp>
        <p:nvSpPr>
          <p:cNvPr id="12" name="Rectangle 11"/>
          <p:cNvSpPr/>
          <p:nvPr/>
        </p:nvSpPr>
        <p:spPr>
          <a:xfrm>
            <a:off x="776978" y="13428319"/>
            <a:ext cx="6377404" cy="8910424"/>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a:p>
        </p:txBody>
      </p:sp>
      <p:sp>
        <p:nvSpPr>
          <p:cNvPr id="14" name="Rectangle 13"/>
          <p:cNvSpPr/>
          <p:nvPr/>
        </p:nvSpPr>
        <p:spPr>
          <a:xfrm>
            <a:off x="7403185" y="4534925"/>
            <a:ext cx="11274790" cy="12838802"/>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solidFill>
                <a:schemeClr val="tx1"/>
              </a:solidFill>
            </a:endParaRPr>
          </a:p>
        </p:txBody>
      </p:sp>
      <p:sp>
        <p:nvSpPr>
          <p:cNvPr id="15" name="Rectangle 14"/>
          <p:cNvSpPr/>
          <p:nvPr/>
        </p:nvSpPr>
        <p:spPr>
          <a:xfrm>
            <a:off x="7444820" y="17758048"/>
            <a:ext cx="11292721" cy="17049408"/>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a:p>
        </p:txBody>
      </p:sp>
      <p:sp>
        <p:nvSpPr>
          <p:cNvPr id="16" name="TextBox 15"/>
          <p:cNvSpPr txBox="1"/>
          <p:nvPr/>
        </p:nvSpPr>
        <p:spPr>
          <a:xfrm>
            <a:off x="4733357" y="751402"/>
            <a:ext cx="16973370" cy="2062103"/>
          </a:xfrm>
          <a:prstGeom prst="rect">
            <a:avLst/>
          </a:prstGeom>
          <a:noFill/>
        </p:spPr>
        <p:txBody>
          <a:bodyPr wrap="square" rtlCol="0">
            <a:spAutoFit/>
          </a:bodyPr>
          <a:lstStyle/>
          <a:p>
            <a:pPr algn="ctr">
              <a:lnSpc>
                <a:spcPts val="1813"/>
              </a:lnSpc>
            </a:pPr>
            <a:r>
              <a:rPr lang="en-US" sz="4835" dirty="0">
                <a:ln w="22225">
                  <a:solidFill>
                    <a:schemeClr val="accent2">
                      <a:lumMod val="75000"/>
                    </a:schemeClr>
                  </a:solidFill>
                  <a:prstDash val="solid"/>
                </a:ln>
                <a:solidFill>
                  <a:schemeClr val="accent2">
                    <a:lumMod val="75000"/>
                  </a:schemeClr>
                </a:solidFill>
                <a:latin typeface="Arial" charset="0"/>
                <a:ea typeface="Arial" charset="0"/>
                <a:cs typeface="Arial" charset="0"/>
              </a:rPr>
              <a:t>  </a:t>
            </a:r>
            <a:r>
              <a:rPr lang="en-US" sz="5438" dirty="0">
                <a:ln w="22225">
                  <a:solidFill>
                    <a:schemeClr val="accent2">
                      <a:lumMod val="75000"/>
                    </a:schemeClr>
                  </a:solidFill>
                  <a:prstDash val="solid"/>
                </a:ln>
                <a:solidFill>
                  <a:schemeClr val="accent2">
                    <a:lumMod val="75000"/>
                  </a:schemeClr>
                </a:solidFill>
                <a:latin typeface="Arial" charset="0"/>
                <a:ea typeface="Arial" charset="0"/>
                <a:cs typeface="Arial" charset="0"/>
              </a:rPr>
              <a:t>The Database of Root-Associated Genes </a:t>
            </a:r>
          </a:p>
          <a:p>
            <a:pPr algn="ctr">
              <a:lnSpc>
                <a:spcPts val="1813"/>
              </a:lnSpc>
            </a:pPr>
            <a:endParaRPr lang="en-US" sz="5438" dirty="0">
              <a:ln w="22225">
                <a:solidFill>
                  <a:schemeClr val="accent2">
                    <a:lumMod val="75000"/>
                  </a:schemeClr>
                </a:solidFill>
                <a:prstDash val="solid"/>
              </a:ln>
              <a:solidFill>
                <a:schemeClr val="accent2">
                  <a:lumMod val="75000"/>
                </a:schemeClr>
              </a:solidFill>
              <a:latin typeface="Arial" charset="0"/>
              <a:ea typeface="Arial" charset="0"/>
              <a:cs typeface="Arial" charset="0"/>
            </a:endParaRPr>
          </a:p>
          <a:p>
            <a:pPr algn="ctr">
              <a:lnSpc>
                <a:spcPts val="1813"/>
              </a:lnSpc>
            </a:pPr>
            <a:endParaRPr lang="en-US" sz="5438" dirty="0">
              <a:ln w="22225">
                <a:solidFill>
                  <a:schemeClr val="accent2">
                    <a:lumMod val="75000"/>
                  </a:schemeClr>
                </a:solidFill>
                <a:prstDash val="solid"/>
              </a:ln>
              <a:solidFill>
                <a:schemeClr val="accent2">
                  <a:lumMod val="75000"/>
                </a:schemeClr>
              </a:solidFill>
              <a:latin typeface="Arial" charset="0"/>
              <a:ea typeface="Arial" charset="0"/>
              <a:cs typeface="Arial" charset="0"/>
            </a:endParaRPr>
          </a:p>
          <a:p>
            <a:pPr algn="ctr">
              <a:lnSpc>
                <a:spcPts val="1813"/>
              </a:lnSpc>
            </a:pPr>
            <a:r>
              <a:rPr lang="en-US" sz="5438" dirty="0">
                <a:ln w="22225">
                  <a:solidFill>
                    <a:schemeClr val="accent2">
                      <a:lumMod val="75000"/>
                    </a:schemeClr>
                  </a:solidFill>
                  <a:prstDash val="solid"/>
                </a:ln>
                <a:solidFill>
                  <a:schemeClr val="accent2">
                    <a:lumMod val="75000"/>
                  </a:schemeClr>
                </a:solidFill>
                <a:latin typeface="Arial" charset="0"/>
                <a:ea typeface="Arial" charset="0"/>
                <a:cs typeface="Arial" charset="0"/>
              </a:rPr>
              <a:t>and their Promoters in Maize, Sorghum, and Soybean</a:t>
            </a:r>
            <a:endParaRPr lang="en-US" sz="4835" dirty="0">
              <a:ln w="22225">
                <a:solidFill>
                  <a:schemeClr val="accent2">
                    <a:lumMod val="75000"/>
                  </a:schemeClr>
                </a:solidFill>
                <a:prstDash val="solid"/>
              </a:ln>
              <a:solidFill>
                <a:srgbClr val="0070C0"/>
              </a:solidFill>
              <a:latin typeface="Arial" charset="0"/>
              <a:ea typeface="Arial" charset="0"/>
              <a:cs typeface="Arial" charset="0"/>
            </a:endParaRPr>
          </a:p>
          <a:p>
            <a:pPr algn="ctr">
              <a:spcBef>
                <a:spcPts val="600"/>
              </a:spcBef>
            </a:pPr>
            <a:r>
              <a:rPr lang="en-US" sz="2899" b="1" dirty="0" err="1">
                <a:solidFill>
                  <a:srgbClr val="0070C0"/>
                </a:solidFill>
                <a:latin typeface="Arial" charset="0"/>
                <a:ea typeface="Arial" charset="0"/>
                <a:cs typeface="Arial" charset="0"/>
              </a:rPr>
              <a:t>Gleb</a:t>
            </a:r>
            <a:r>
              <a:rPr lang="en-US" sz="2899" b="1" dirty="0">
                <a:solidFill>
                  <a:srgbClr val="0070C0"/>
                </a:solidFill>
                <a:latin typeface="Arial" charset="0"/>
                <a:ea typeface="Arial" charset="0"/>
                <a:cs typeface="Arial" charset="0"/>
              </a:rPr>
              <a:t> </a:t>
            </a:r>
            <a:r>
              <a:rPr lang="en-US" sz="2899" b="1" dirty="0" err="1">
                <a:solidFill>
                  <a:srgbClr val="0070C0"/>
                </a:solidFill>
                <a:latin typeface="Arial" charset="0"/>
                <a:ea typeface="Arial" charset="0"/>
                <a:cs typeface="Arial" charset="0"/>
              </a:rPr>
              <a:t>Moisseyev</a:t>
            </a:r>
            <a:r>
              <a:rPr lang="en-US" sz="2899" b="1" dirty="0">
                <a:solidFill>
                  <a:srgbClr val="0070C0"/>
                </a:solidFill>
                <a:latin typeface="Arial" charset="0"/>
                <a:ea typeface="Arial" charset="0"/>
                <a:cs typeface="Arial" charset="0"/>
              </a:rPr>
              <a:t>, Divith Rajagopal,  </a:t>
            </a:r>
            <a:r>
              <a:rPr lang="en-US" sz="2900" b="1" dirty="0" err="1">
                <a:solidFill>
                  <a:srgbClr val="0070C0"/>
                </a:solidFill>
                <a:latin typeface="Arial" panose="020B0604020202020204" pitchFamily="34" charset="0"/>
                <a:cs typeface="Arial" panose="020B0604020202020204" pitchFamily="34" charset="0"/>
              </a:rPr>
              <a:t>Kiyoul</a:t>
            </a:r>
            <a:r>
              <a:rPr lang="en-US" sz="2900" b="1" dirty="0">
                <a:solidFill>
                  <a:srgbClr val="0070C0"/>
                </a:solidFill>
                <a:latin typeface="Arial" panose="020B0604020202020204" pitchFamily="34" charset="0"/>
                <a:cs typeface="Arial" panose="020B0604020202020204" pitchFamily="34" charset="0"/>
              </a:rPr>
              <a:t> Park</a:t>
            </a:r>
            <a:r>
              <a:rPr lang="en-US" sz="2899" b="1" dirty="0">
                <a:solidFill>
                  <a:srgbClr val="0070C0"/>
                </a:solidFill>
                <a:latin typeface="Arial" charset="0"/>
                <a:ea typeface="Arial" charset="0"/>
                <a:cs typeface="Arial" charset="0"/>
              </a:rPr>
              <a:t>,</a:t>
            </a:r>
            <a:r>
              <a:rPr lang="en-US" sz="2900" b="1" dirty="0">
                <a:solidFill>
                  <a:srgbClr val="0070C0"/>
                </a:solidFill>
                <a:latin typeface="Arial" panose="020B0604020202020204" pitchFamily="34" charset="0"/>
                <a:cs typeface="Arial" panose="020B0604020202020204" pitchFamily="34" charset="0"/>
              </a:rPr>
              <a:t> Kan Liu, </a:t>
            </a:r>
          </a:p>
          <a:p>
            <a:pPr algn="ctr">
              <a:spcBef>
                <a:spcPts val="600"/>
              </a:spcBef>
            </a:pPr>
            <a:r>
              <a:rPr lang="en-US" sz="2900" b="1" dirty="0">
                <a:solidFill>
                  <a:srgbClr val="0070C0"/>
                </a:solidFill>
                <a:latin typeface="Arial" panose="020B0604020202020204" pitchFamily="34" charset="0"/>
                <a:cs typeface="Arial" panose="020B0604020202020204" pitchFamily="34" charset="0"/>
              </a:rPr>
              <a:t>James </a:t>
            </a:r>
            <a:r>
              <a:rPr lang="en-US" sz="2900" b="1" dirty="0" err="1">
                <a:solidFill>
                  <a:srgbClr val="0070C0"/>
                </a:solidFill>
                <a:latin typeface="Arial" panose="020B0604020202020204" pitchFamily="34" charset="0"/>
                <a:cs typeface="Arial" panose="020B0604020202020204" pitchFamily="34" charset="0"/>
              </a:rPr>
              <a:t>Schnable</a:t>
            </a:r>
            <a:r>
              <a:rPr lang="en-US" sz="2900" b="1" dirty="0">
                <a:solidFill>
                  <a:srgbClr val="0070C0"/>
                </a:solidFill>
                <a:latin typeface="Arial" panose="020B0604020202020204" pitchFamily="34" charset="0"/>
                <a:cs typeface="Arial" panose="020B0604020202020204" pitchFamily="34" charset="0"/>
              </a:rPr>
              <a:t>, Etsuko N. Moriyama, Edgar B. Cahoon,</a:t>
            </a:r>
            <a:r>
              <a:rPr lang="en-US" sz="2899" b="1" dirty="0">
                <a:solidFill>
                  <a:srgbClr val="0070C0"/>
                </a:solidFill>
                <a:latin typeface="Arial" charset="0"/>
                <a:ea typeface="Arial" charset="0"/>
                <a:cs typeface="Arial" charset="0"/>
              </a:rPr>
              <a:t> Chi Zhang</a:t>
            </a:r>
            <a:endParaRPr lang="en-US" sz="2417" b="1" dirty="0">
              <a:solidFill>
                <a:srgbClr val="0070C0"/>
              </a:solidFill>
              <a:latin typeface="Arial" charset="0"/>
              <a:ea typeface="Arial" charset="0"/>
              <a:cs typeface="Arial" charset="0"/>
            </a:endParaRPr>
          </a:p>
        </p:txBody>
      </p:sp>
      <p:sp>
        <p:nvSpPr>
          <p:cNvPr id="18" name="Rectangle 17"/>
          <p:cNvSpPr/>
          <p:nvPr/>
        </p:nvSpPr>
        <p:spPr>
          <a:xfrm>
            <a:off x="7533374" y="3184300"/>
            <a:ext cx="10741084" cy="917560"/>
          </a:xfrm>
          <a:prstGeom prst="rect">
            <a:avLst/>
          </a:prstGeom>
          <a:noFill/>
        </p:spPr>
        <p:txBody>
          <a:bodyPr wrap="none" lIns="55246" tIns="27623" rIns="55246" bIns="27623">
            <a:spAutoFit/>
          </a:bodyPr>
          <a:lstStyle/>
          <a:p>
            <a:pPr algn="ctr"/>
            <a:r>
              <a:rPr lang="en-US" sz="2800" dirty="0">
                <a:ln w="0"/>
                <a:effectLst>
                  <a:outerShdw blurRad="38100" dist="19050" dir="2700000" algn="tl" rotWithShape="0">
                    <a:schemeClr val="dk1">
                      <a:alpha val="40000"/>
                    </a:schemeClr>
                  </a:outerShdw>
                </a:effectLst>
                <a:latin typeface="Arial" charset="0"/>
                <a:ea typeface="Arial" charset="0"/>
                <a:cs typeface="Arial" charset="0"/>
              </a:rPr>
              <a:t>School of Biological Sciences, Department of Biochemistry,</a:t>
            </a:r>
          </a:p>
          <a:p>
            <a:pPr algn="ctr"/>
            <a:r>
              <a:rPr lang="en-US" sz="2800" dirty="0">
                <a:ln w="0"/>
                <a:effectLst>
                  <a:outerShdw blurRad="38100" dist="19050" dir="2700000" algn="tl" rotWithShape="0">
                    <a:schemeClr val="dk1">
                      <a:alpha val="40000"/>
                    </a:schemeClr>
                  </a:outerShdw>
                </a:effectLst>
                <a:latin typeface="Arial" charset="0"/>
                <a:ea typeface="Arial" charset="0"/>
                <a:cs typeface="Arial" charset="0"/>
              </a:rPr>
              <a:t>Center of Plant Science Innovation, UNL, Lincoln, NE, 68588, USA</a:t>
            </a:r>
            <a:endParaRPr lang="en-US" sz="2800" dirty="0">
              <a:ln w="0"/>
              <a:effectLst>
                <a:outerShdw blurRad="38100" dist="19050" dir="2700000" algn="tl" rotWithShape="0">
                  <a:schemeClr val="dk1">
                    <a:alpha val="40000"/>
                  </a:schemeClr>
                </a:outerShdw>
              </a:effectLst>
            </a:endParaRPr>
          </a:p>
        </p:txBody>
      </p:sp>
      <p:sp>
        <p:nvSpPr>
          <p:cNvPr id="21" name="Rectangle 20"/>
          <p:cNvSpPr/>
          <p:nvPr/>
        </p:nvSpPr>
        <p:spPr>
          <a:xfrm>
            <a:off x="794909" y="22662776"/>
            <a:ext cx="6341542" cy="12107869"/>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p>
        </p:txBody>
      </p:sp>
      <p:sp>
        <p:nvSpPr>
          <p:cNvPr id="29" name="Rectangle 28"/>
          <p:cNvSpPr/>
          <p:nvPr/>
        </p:nvSpPr>
        <p:spPr>
          <a:xfrm>
            <a:off x="19055391" y="4507774"/>
            <a:ext cx="6694525" cy="12807182"/>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p>
        </p:txBody>
      </p:sp>
      <p:sp>
        <p:nvSpPr>
          <p:cNvPr id="30" name="Rectangle 29"/>
          <p:cNvSpPr/>
          <p:nvPr/>
        </p:nvSpPr>
        <p:spPr>
          <a:xfrm>
            <a:off x="18989928" y="17754294"/>
            <a:ext cx="6681034" cy="11268668"/>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p>
        </p:txBody>
      </p:sp>
      <p:sp>
        <p:nvSpPr>
          <p:cNvPr id="31" name="Rectangle 30"/>
          <p:cNvSpPr/>
          <p:nvPr/>
        </p:nvSpPr>
        <p:spPr>
          <a:xfrm>
            <a:off x="19053046" y="29295497"/>
            <a:ext cx="6699213" cy="5475147"/>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p>
        </p:txBody>
      </p:sp>
      <p:pic>
        <p:nvPicPr>
          <p:cNvPr id="47" name="Picture 4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7268" y="2816297"/>
            <a:ext cx="2855839" cy="1315126"/>
          </a:xfrm>
          <a:prstGeom prst="rect">
            <a:avLst/>
          </a:prstGeom>
        </p:spPr>
      </p:pic>
      <p:cxnSp>
        <p:nvCxnSpPr>
          <p:cNvPr id="78" name="Straight Arrow Connector 77"/>
          <p:cNvCxnSpPr/>
          <p:nvPr/>
        </p:nvCxnSpPr>
        <p:spPr>
          <a:xfrm flipH="1">
            <a:off x="11707343" y="20836586"/>
            <a:ext cx="1104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0" name="TextBox 79"/>
          <p:cNvSpPr txBox="1"/>
          <p:nvPr/>
        </p:nvSpPr>
        <p:spPr>
          <a:xfrm>
            <a:off x="19174967" y="29944073"/>
            <a:ext cx="6696001" cy="6506140"/>
          </a:xfrm>
          <a:prstGeom prst="rect">
            <a:avLst/>
          </a:prstGeom>
          <a:noFill/>
        </p:spPr>
        <p:txBody>
          <a:bodyPr wrap="square" rtlCol="0">
            <a:spAutoFit/>
          </a:bodyPr>
          <a:lstStyle/>
          <a:p>
            <a:endParaRPr lang="en-US" sz="1600" dirty="0"/>
          </a:p>
          <a:p>
            <a:pPr marL="457200" indent="-457200">
              <a:buAutoNum type="arabicPeriod"/>
            </a:pPr>
            <a:r>
              <a:rPr lang="en-US" sz="1600" b="1" dirty="0" err="1">
                <a:latin typeface="Arial" panose="020B0604020202020204" pitchFamily="34" charset="0"/>
                <a:cs typeface="Arial" panose="020B0604020202020204" pitchFamily="34" charset="0"/>
              </a:rPr>
              <a:t>Bardgett</a:t>
            </a:r>
            <a:r>
              <a:rPr lang="en-US" sz="1600" b="1" dirty="0">
                <a:latin typeface="Arial" panose="020B0604020202020204" pitchFamily="34" charset="0"/>
                <a:cs typeface="Arial" panose="020B0604020202020204" pitchFamily="34" charset="0"/>
              </a:rPr>
              <a:t>, R.D. and Wardle, D.A. (2010) </a:t>
            </a:r>
            <a:r>
              <a:rPr lang="en-US" sz="1600" b="1" i="1" dirty="0">
                <a:latin typeface="Arial" panose="020B0604020202020204" pitchFamily="34" charset="0"/>
                <a:cs typeface="Arial" panose="020B0604020202020204" pitchFamily="34" charset="0"/>
              </a:rPr>
              <a:t>Aboveground-belowground linkages : biotic interactions, ecosystem processes, and global change</a:t>
            </a:r>
            <a:r>
              <a:rPr lang="en-US" sz="1600" b="1" dirty="0">
                <a:latin typeface="Arial" panose="020B0604020202020204" pitchFamily="34" charset="0"/>
                <a:cs typeface="Arial" panose="020B0604020202020204" pitchFamily="34" charset="0"/>
              </a:rPr>
              <a:t>. Oxford University Press, Oxford.</a:t>
            </a:r>
          </a:p>
          <a:p>
            <a:pPr marL="457200" indent="-457200">
              <a:buAutoNum type="arabicPeriod"/>
            </a:pPr>
            <a:r>
              <a:rPr lang="en-US" sz="1600" b="1" dirty="0">
                <a:latin typeface="Arial" panose="020B0604020202020204" pitchFamily="34" charset="0"/>
                <a:cs typeface="Arial" panose="020B0604020202020204" pitchFamily="34" charset="0"/>
              </a:rPr>
              <a:t>Birnbaum, K., </a:t>
            </a:r>
            <a:r>
              <a:rPr lang="en-US" sz="1600" b="1" dirty="0" err="1">
                <a:latin typeface="Arial" panose="020B0604020202020204" pitchFamily="34" charset="0"/>
                <a:cs typeface="Arial" panose="020B0604020202020204" pitchFamily="34" charset="0"/>
              </a:rPr>
              <a:t>Shasha</a:t>
            </a:r>
            <a:r>
              <a:rPr lang="en-US" sz="1600" b="1" dirty="0">
                <a:latin typeface="Arial" panose="020B0604020202020204" pitchFamily="34" charset="0"/>
                <a:cs typeface="Arial" panose="020B0604020202020204" pitchFamily="34" charset="0"/>
              </a:rPr>
              <a:t>, D.E., Wang, J.Y., Jung, J.W., Lambert, G.M., Galbraith, D.W. and </a:t>
            </a:r>
            <a:r>
              <a:rPr lang="en-US" sz="1600" b="1" dirty="0" err="1">
                <a:latin typeface="Arial" panose="020B0604020202020204" pitchFamily="34" charset="0"/>
                <a:cs typeface="Arial" panose="020B0604020202020204" pitchFamily="34" charset="0"/>
              </a:rPr>
              <a:t>Benfey</a:t>
            </a:r>
            <a:r>
              <a:rPr lang="en-US" sz="1600" b="1" dirty="0">
                <a:latin typeface="Arial" panose="020B0604020202020204" pitchFamily="34" charset="0"/>
                <a:cs typeface="Arial" panose="020B0604020202020204" pitchFamily="34" charset="0"/>
              </a:rPr>
              <a:t>, P.N. (2003) A gene expression map of the Arabidopsis root. </a:t>
            </a:r>
            <a:r>
              <a:rPr lang="en-US" sz="1600" b="1" i="1" dirty="0">
                <a:latin typeface="Arial" panose="020B0604020202020204" pitchFamily="34" charset="0"/>
                <a:cs typeface="Arial" panose="020B0604020202020204" pitchFamily="34" charset="0"/>
              </a:rPr>
              <a:t>Science</a:t>
            </a:r>
            <a:r>
              <a:rPr lang="en-US" sz="1600" b="1" dirty="0">
                <a:latin typeface="Arial" panose="020B0604020202020204" pitchFamily="34" charset="0"/>
                <a:cs typeface="Arial" panose="020B0604020202020204" pitchFamily="34" charset="0"/>
              </a:rPr>
              <a:t>, 302, 1956-1960.</a:t>
            </a:r>
          </a:p>
          <a:p>
            <a:pPr marL="457200" indent="-457200">
              <a:buAutoNum type="arabicPeriod"/>
            </a:pPr>
            <a:r>
              <a:rPr lang="en-US" sz="1600" b="1" dirty="0" err="1">
                <a:latin typeface="Arial" panose="020B0604020202020204" pitchFamily="34" charset="0"/>
                <a:cs typeface="Arial" panose="020B0604020202020204" pitchFamily="34" charset="0"/>
              </a:rPr>
              <a:t>Kel-Margoulis</a:t>
            </a:r>
            <a:r>
              <a:rPr lang="en-US" sz="1600" b="1" dirty="0">
                <a:latin typeface="Arial" panose="020B0604020202020204" pitchFamily="34" charset="0"/>
                <a:cs typeface="Arial" panose="020B0604020202020204" pitchFamily="34" charset="0"/>
              </a:rPr>
              <a:t>, O.V., </a:t>
            </a:r>
            <a:r>
              <a:rPr lang="en-US" sz="1600" b="1" dirty="0" err="1">
                <a:latin typeface="Arial" panose="020B0604020202020204" pitchFamily="34" charset="0"/>
                <a:cs typeface="Arial" panose="020B0604020202020204" pitchFamily="34" charset="0"/>
              </a:rPr>
              <a:t>Kel</a:t>
            </a:r>
            <a:r>
              <a:rPr lang="en-US" sz="1600" b="1" dirty="0">
                <a:latin typeface="Arial" panose="020B0604020202020204" pitchFamily="34" charset="0"/>
                <a:cs typeface="Arial" panose="020B0604020202020204" pitchFamily="34" charset="0"/>
              </a:rPr>
              <a:t>, A.E., Reuter, I., </a:t>
            </a:r>
            <a:r>
              <a:rPr lang="en-US" sz="1600" b="1" dirty="0" err="1">
                <a:latin typeface="Arial" panose="020B0604020202020204" pitchFamily="34" charset="0"/>
                <a:cs typeface="Arial" panose="020B0604020202020204" pitchFamily="34" charset="0"/>
              </a:rPr>
              <a:t>Deineko</a:t>
            </a:r>
            <a:r>
              <a:rPr lang="en-US" sz="1600" b="1" dirty="0">
                <a:latin typeface="Arial" panose="020B0604020202020204" pitchFamily="34" charset="0"/>
                <a:cs typeface="Arial" panose="020B0604020202020204" pitchFamily="34" charset="0"/>
              </a:rPr>
              <a:t>, I.V. and </a:t>
            </a:r>
            <a:r>
              <a:rPr lang="en-US" sz="1600" b="1" dirty="0" err="1">
                <a:latin typeface="Arial" panose="020B0604020202020204" pitchFamily="34" charset="0"/>
                <a:cs typeface="Arial" panose="020B0604020202020204" pitchFamily="34" charset="0"/>
              </a:rPr>
              <a:t>Wingender</a:t>
            </a:r>
            <a:r>
              <a:rPr lang="en-US" sz="1600" b="1" dirty="0">
                <a:latin typeface="Arial" panose="020B0604020202020204" pitchFamily="34" charset="0"/>
                <a:cs typeface="Arial" panose="020B0604020202020204" pitchFamily="34" charset="0"/>
              </a:rPr>
              <a:t>, E. (2002) </a:t>
            </a:r>
            <a:r>
              <a:rPr lang="en-US" sz="1600" b="1" dirty="0" err="1">
                <a:latin typeface="Arial" panose="020B0604020202020204" pitchFamily="34" charset="0"/>
                <a:cs typeface="Arial" panose="020B0604020202020204" pitchFamily="34" charset="0"/>
              </a:rPr>
              <a:t>TRANSCompel</a:t>
            </a:r>
            <a:r>
              <a:rPr lang="en-US" sz="1600" b="1" dirty="0">
                <a:latin typeface="Arial" panose="020B0604020202020204" pitchFamily="34" charset="0"/>
                <a:cs typeface="Arial" panose="020B0604020202020204" pitchFamily="34" charset="0"/>
              </a:rPr>
              <a:t>: a database on composite regulatory elements in eukaryotic genes. </a:t>
            </a:r>
            <a:r>
              <a:rPr lang="en-US" sz="1600" b="1" i="1" dirty="0">
                <a:latin typeface="Arial" panose="020B0604020202020204" pitchFamily="34" charset="0"/>
                <a:cs typeface="Arial" panose="020B0604020202020204" pitchFamily="34" charset="0"/>
              </a:rPr>
              <a:t>Nucleic Acids Res</a:t>
            </a:r>
            <a:r>
              <a:rPr lang="en-US" sz="1600" b="1" dirty="0">
                <a:latin typeface="Arial" panose="020B0604020202020204" pitchFamily="34" charset="0"/>
                <a:cs typeface="Arial" panose="020B0604020202020204" pitchFamily="34" charset="0"/>
              </a:rPr>
              <a:t>, 30, 332-334.</a:t>
            </a:r>
          </a:p>
          <a:p>
            <a:pPr marL="457200" indent="-457200">
              <a:buAutoNum type="arabicPeriod"/>
            </a:pPr>
            <a:r>
              <a:rPr lang="en-US" sz="1600" b="1" dirty="0">
                <a:latin typeface="Arial" panose="020B0604020202020204" pitchFamily="34" charset="0"/>
                <a:cs typeface="Arial" panose="020B0604020202020204" pitchFamily="34" charset="0"/>
              </a:rPr>
              <a:t>Makita, Y., Shimada, S., Kawashima, M., </a:t>
            </a:r>
            <a:r>
              <a:rPr lang="en-US" sz="1600" b="1" dirty="0" err="1">
                <a:latin typeface="Arial" panose="020B0604020202020204" pitchFamily="34" charset="0"/>
                <a:cs typeface="Arial" panose="020B0604020202020204" pitchFamily="34" charset="0"/>
              </a:rPr>
              <a:t>Kondou-Kuriyama</a:t>
            </a:r>
            <a:r>
              <a:rPr lang="en-US" sz="1600" b="1" dirty="0">
                <a:latin typeface="Arial" panose="020B0604020202020204" pitchFamily="34" charset="0"/>
                <a:cs typeface="Arial" panose="020B0604020202020204" pitchFamily="34" charset="0"/>
              </a:rPr>
              <a:t>, T., Toyoda, T. and Matsui, M. (2015) MOROKOSHI: transcriptome database in Sorghum bicolor. </a:t>
            </a:r>
            <a:r>
              <a:rPr lang="en-US" sz="1600" b="1" i="1" dirty="0">
                <a:latin typeface="Arial" panose="020B0604020202020204" pitchFamily="34" charset="0"/>
                <a:cs typeface="Arial" panose="020B0604020202020204" pitchFamily="34" charset="0"/>
              </a:rPr>
              <a:t>Plant Cell </a:t>
            </a:r>
            <a:r>
              <a:rPr lang="en-US" sz="1600" b="1" i="1" dirty="0" err="1">
                <a:latin typeface="Arial" panose="020B0604020202020204" pitchFamily="34" charset="0"/>
                <a:cs typeface="Arial" panose="020B0604020202020204" pitchFamily="34" charset="0"/>
              </a:rPr>
              <a:t>Physiol</a:t>
            </a:r>
            <a:r>
              <a:rPr lang="en-US" sz="1600" b="1" dirty="0">
                <a:latin typeface="Arial" panose="020B0604020202020204" pitchFamily="34" charset="0"/>
                <a:cs typeface="Arial" panose="020B0604020202020204" pitchFamily="34" charset="0"/>
              </a:rPr>
              <a:t>, 56, e6.</a:t>
            </a:r>
          </a:p>
          <a:p>
            <a:pPr marL="457200" indent="-457200">
              <a:buAutoNum type="arabicPeriod"/>
            </a:pPr>
            <a:r>
              <a:rPr lang="en-US" sz="1600" b="1" dirty="0">
                <a:latin typeface="Arial" panose="020B0604020202020204" pitchFamily="34" charset="0"/>
                <a:cs typeface="Arial" panose="020B0604020202020204" pitchFamily="34" charset="0"/>
              </a:rPr>
              <a:t>Format of Poster and soybean model provided by Alix Cui</a:t>
            </a:r>
          </a:p>
          <a:p>
            <a:pPr marL="457200" indent="-457200">
              <a:buAutoNum type="arabicPeriod"/>
            </a:pPr>
            <a:r>
              <a:rPr lang="en-US" sz="1600" b="1" dirty="0">
                <a:latin typeface="Arial" panose="020B0604020202020204" pitchFamily="34" charset="0"/>
                <a:cs typeface="Arial" panose="020B0604020202020204" pitchFamily="34" charset="0"/>
              </a:rPr>
              <a:t>Research supported by NSF </a:t>
            </a:r>
            <a:r>
              <a:rPr lang="en-US" sz="1600" b="1" dirty="0" err="1">
                <a:latin typeface="Arial" panose="020B0604020202020204" pitchFamily="34" charset="0"/>
                <a:cs typeface="Arial" panose="020B0604020202020204" pitchFamily="34" charset="0"/>
              </a:rPr>
              <a:t>EPSCoR</a:t>
            </a:r>
            <a:r>
              <a:rPr lang="en-US" sz="1600" b="1" dirty="0">
                <a:latin typeface="Arial" panose="020B0604020202020204" pitchFamily="34" charset="0"/>
                <a:cs typeface="Arial" panose="020B0604020202020204" pitchFamily="34" charset="0"/>
              </a:rPr>
              <a:t> (Award #: OIA1557417) for CRRI.</a:t>
            </a:r>
            <a:endParaRPr lang="en-US" sz="1600" dirty="0"/>
          </a:p>
          <a:p>
            <a:endParaRPr lang="en-US" sz="1932" dirty="0"/>
          </a:p>
          <a:p>
            <a:endParaRPr lang="en-US" sz="1932" dirty="0"/>
          </a:p>
          <a:p>
            <a:endParaRPr lang="en-US" sz="1932" dirty="0"/>
          </a:p>
          <a:p>
            <a:endParaRPr lang="en-US" sz="1932" dirty="0"/>
          </a:p>
          <a:p>
            <a:endParaRPr lang="en-US" sz="3550" dirty="0"/>
          </a:p>
        </p:txBody>
      </p:sp>
      <p:sp>
        <p:nvSpPr>
          <p:cNvPr id="81" name="TextBox 80"/>
          <p:cNvSpPr txBox="1"/>
          <p:nvPr/>
        </p:nvSpPr>
        <p:spPr>
          <a:xfrm>
            <a:off x="12914547" y="17524252"/>
            <a:ext cx="4791475" cy="389658"/>
          </a:xfrm>
          <a:prstGeom prst="rect">
            <a:avLst/>
          </a:prstGeom>
          <a:noFill/>
        </p:spPr>
        <p:txBody>
          <a:bodyPr wrap="square" rtlCol="0">
            <a:spAutoFit/>
          </a:bodyPr>
          <a:lstStyle/>
          <a:p>
            <a:endParaRPr lang="en-US" sz="1932" dirty="0"/>
          </a:p>
        </p:txBody>
      </p:sp>
      <p:sp>
        <p:nvSpPr>
          <p:cNvPr id="83" name="TextBox 82"/>
          <p:cNvSpPr txBox="1"/>
          <p:nvPr/>
        </p:nvSpPr>
        <p:spPr>
          <a:xfrm>
            <a:off x="7625026" y="18538519"/>
            <a:ext cx="10812306" cy="738664"/>
          </a:xfrm>
          <a:prstGeom prst="rect">
            <a:avLst/>
          </a:prstGeom>
          <a:noFill/>
        </p:spPr>
        <p:txBody>
          <a:bodyPr wrap="square" rtlCol="0">
            <a:spAutoFit/>
          </a:bodyPr>
          <a:lstStyle/>
          <a:p>
            <a:pPr algn="just"/>
            <a:endParaRPr lang="en-US" sz="2100" dirty="0">
              <a:latin typeface="Arial" charset="0"/>
              <a:ea typeface="Arial" charset="0"/>
              <a:cs typeface="Arial" charset="0"/>
            </a:endParaRPr>
          </a:p>
          <a:p>
            <a:pPr algn="just"/>
            <a:endParaRPr lang="en-US" sz="2100" dirty="0">
              <a:latin typeface="Arial" charset="0"/>
              <a:ea typeface="Arial" charset="0"/>
              <a:cs typeface="Arial" charset="0"/>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275" y="2507094"/>
            <a:ext cx="2653424" cy="1570827"/>
          </a:xfrm>
          <a:prstGeom prst="rect">
            <a:avLst/>
          </a:prstGeom>
          <a:noFill/>
        </p:spPr>
      </p:pic>
      <p:sp>
        <p:nvSpPr>
          <p:cNvPr id="54" name="TextBox 53"/>
          <p:cNvSpPr txBox="1"/>
          <p:nvPr/>
        </p:nvSpPr>
        <p:spPr>
          <a:xfrm>
            <a:off x="7430315" y="4753146"/>
            <a:ext cx="7310754" cy="335989"/>
          </a:xfrm>
          <a:prstGeom prst="rect">
            <a:avLst/>
          </a:prstGeom>
          <a:noFill/>
        </p:spPr>
        <p:txBody>
          <a:bodyPr wrap="square" rtlCol="0">
            <a:spAutoFit/>
          </a:bodyPr>
          <a:lstStyle/>
          <a:p>
            <a:pPr>
              <a:lnSpc>
                <a:spcPts val="1813"/>
              </a:lnSpc>
            </a:pPr>
            <a:r>
              <a:rPr lang="en-US" sz="2417" b="1" dirty="0">
                <a:latin typeface="Arial" charset="0"/>
                <a:ea typeface="Arial" charset="0"/>
                <a:cs typeface="Arial" charset="0"/>
              </a:rPr>
              <a:t>  </a:t>
            </a:r>
            <a:endParaRPr lang="en-US" sz="3600" b="1" u="sng" dirty="0">
              <a:latin typeface="Arial" charset="0"/>
              <a:ea typeface="Arial" charset="0"/>
              <a:cs typeface="Arial" charset="0"/>
            </a:endParaRPr>
          </a:p>
        </p:txBody>
      </p:sp>
      <p:sp>
        <p:nvSpPr>
          <p:cNvPr id="72" name="TextBox 71"/>
          <p:cNvSpPr txBox="1"/>
          <p:nvPr/>
        </p:nvSpPr>
        <p:spPr>
          <a:xfrm>
            <a:off x="621899" y="13614855"/>
            <a:ext cx="7310754" cy="335989"/>
          </a:xfrm>
          <a:prstGeom prst="rect">
            <a:avLst/>
          </a:prstGeom>
          <a:noFill/>
        </p:spPr>
        <p:txBody>
          <a:bodyPr wrap="square" rtlCol="0">
            <a:spAutoFit/>
          </a:bodyPr>
          <a:lstStyle/>
          <a:p>
            <a:pPr>
              <a:lnSpc>
                <a:spcPts val="1813"/>
              </a:lnSpc>
            </a:pPr>
            <a:r>
              <a:rPr lang="en-US" sz="2417" b="1" dirty="0">
                <a:latin typeface="Arial" charset="0"/>
                <a:ea typeface="Arial" charset="0"/>
                <a:cs typeface="Arial" charset="0"/>
              </a:rPr>
              <a:t>  </a:t>
            </a:r>
            <a:endParaRPr lang="en-US" sz="3600" b="1" u="sng" dirty="0">
              <a:latin typeface="Arial" charset="0"/>
              <a:ea typeface="Arial" charset="0"/>
              <a:cs typeface="Arial" charset="0"/>
            </a:endParaRPr>
          </a:p>
        </p:txBody>
      </p:sp>
      <p:sp>
        <p:nvSpPr>
          <p:cNvPr id="84" name="TextBox 83"/>
          <p:cNvSpPr txBox="1"/>
          <p:nvPr/>
        </p:nvSpPr>
        <p:spPr>
          <a:xfrm>
            <a:off x="18915063" y="4809278"/>
            <a:ext cx="7310754" cy="335989"/>
          </a:xfrm>
          <a:prstGeom prst="rect">
            <a:avLst/>
          </a:prstGeom>
          <a:noFill/>
        </p:spPr>
        <p:txBody>
          <a:bodyPr wrap="square" rtlCol="0">
            <a:spAutoFit/>
          </a:bodyPr>
          <a:lstStyle/>
          <a:p>
            <a:pPr>
              <a:lnSpc>
                <a:spcPts val="1813"/>
              </a:lnSpc>
            </a:pPr>
            <a:r>
              <a:rPr lang="en-US" sz="2417" b="1" dirty="0">
                <a:latin typeface="Arial" charset="0"/>
                <a:ea typeface="Arial" charset="0"/>
                <a:cs typeface="Arial" charset="0"/>
              </a:rPr>
              <a:t>  </a:t>
            </a:r>
            <a:endParaRPr lang="en-US" sz="3600" b="1" u="sng" dirty="0">
              <a:latin typeface="Arial" charset="0"/>
              <a:ea typeface="Arial" charset="0"/>
              <a:cs typeface="Arial" charset="0"/>
            </a:endParaRPr>
          </a:p>
        </p:txBody>
      </p:sp>
      <p:sp>
        <p:nvSpPr>
          <p:cNvPr id="86" name="TextBox 85"/>
          <p:cNvSpPr txBox="1"/>
          <p:nvPr/>
        </p:nvSpPr>
        <p:spPr>
          <a:xfrm>
            <a:off x="18936219" y="9130510"/>
            <a:ext cx="7310754" cy="335989"/>
          </a:xfrm>
          <a:prstGeom prst="rect">
            <a:avLst/>
          </a:prstGeom>
          <a:noFill/>
        </p:spPr>
        <p:txBody>
          <a:bodyPr wrap="square" rtlCol="0">
            <a:spAutoFit/>
          </a:bodyPr>
          <a:lstStyle/>
          <a:p>
            <a:pPr>
              <a:lnSpc>
                <a:spcPts val="1813"/>
              </a:lnSpc>
            </a:pPr>
            <a:r>
              <a:rPr lang="en-US" sz="2417" b="1" dirty="0">
                <a:latin typeface="Arial" charset="0"/>
                <a:ea typeface="Arial" charset="0"/>
                <a:cs typeface="Arial" charset="0"/>
              </a:rPr>
              <a:t>  </a:t>
            </a:r>
            <a:endParaRPr lang="en-US" sz="3600" b="1" u="sng" dirty="0">
              <a:latin typeface="Arial" charset="0"/>
              <a:ea typeface="Arial" charset="0"/>
              <a:cs typeface="Arial" charset="0"/>
            </a:endParaRPr>
          </a:p>
        </p:txBody>
      </p:sp>
      <p:sp>
        <p:nvSpPr>
          <p:cNvPr id="3" name="TextBox 2">
            <a:extLst>
              <a:ext uri="{FF2B5EF4-FFF2-40B4-BE49-F238E27FC236}">
                <a16:creationId xmlns:a16="http://schemas.microsoft.com/office/drawing/2014/main" id="{C406DD45-E4D4-4DAE-BCD6-70EB9C2045CC}"/>
              </a:ext>
            </a:extLst>
          </p:cNvPr>
          <p:cNvSpPr txBox="1"/>
          <p:nvPr/>
        </p:nvSpPr>
        <p:spPr>
          <a:xfrm>
            <a:off x="1190124" y="4546797"/>
            <a:ext cx="5757241" cy="996427"/>
          </a:xfrm>
          <a:prstGeom prst="rect">
            <a:avLst/>
          </a:prstGeom>
          <a:noFill/>
        </p:spPr>
        <p:txBody>
          <a:bodyPr wrap="square" rtlCol="0">
            <a:spAutoFit/>
          </a:bodyPr>
          <a:lstStyle/>
          <a:p>
            <a:r>
              <a:rPr lang="en-US" dirty="0"/>
              <a:t>        </a:t>
            </a:r>
            <a:r>
              <a:rPr lang="en-US" b="1" u="sng" dirty="0"/>
              <a:t>Abstract</a:t>
            </a:r>
          </a:p>
        </p:txBody>
      </p:sp>
      <p:sp>
        <p:nvSpPr>
          <p:cNvPr id="4" name="TextBox 3">
            <a:extLst>
              <a:ext uri="{FF2B5EF4-FFF2-40B4-BE49-F238E27FC236}">
                <a16:creationId xmlns:a16="http://schemas.microsoft.com/office/drawing/2014/main" id="{6814DEBD-1DE2-4887-96B8-54CF02BBD26B}"/>
              </a:ext>
            </a:extLst>
          </p:cNvPr>
          <p:cNvSpPr txBox="1"/>
          <p:nvPr/>
        </p:nvSpPr>
        <p:spPr>
          <a:xfrm>
            <a:off x="809912" y="5582632"/>
            <a:ext cx="6179681" cy="7171194"/>
          </a:xfrm>
          <a:prstGeom prst="rect">
            <a:avLst/>
          </a:prstGeom>
          <a:noFill/>
        </p:spPr>
        <p:txBody>
          <a:bodyPr wrap="square" rtlCol="0">
            <a:spAutoFit/>
          </a:bodyPr>
          <a:lstStyle/>
          <a:p>
            <a:pPr algn="just"/>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Root-associated genes are essential to plants as they dictate factors such as the strength of the plant, reproductivity success, etc.  However, in status quo studies on roots genes are simply inefficient. To be more specific, currently, there are very few online databases of root-associated genes or gene promoters, which essentially deters root-associated gene studies from being successful. We collected omics data and applied the bioinformatics method to predicted more than 1200 root-associated genes from maize, soybean, and sorghum. For these genes, we constructed an online database that contains information about these genes and their promoter sequences.  This online database of these genes contains variant types information of a given gene and the orthologs of the gene. This database creates a pivotal platform capable of stimulating and facilitating further studies on manipulating root growth and development. The database is available at</a:t>
            </a:r>
          </a:p>
          <a:p>
            <a:pPr algn="just"/>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hlinkClick r:id="rId6"/>
              </a:rPr>
              <a:t>http://sysbio.unl.edu/RGPDB/</a:t>
            </a:r>
            <a:endParaRPr lang="en-US" sz="2000" dirty="0">
              <a:latin typeface="Arial" panose="020B0604020202020204" pitchFamily="34" charset="0"/>
              <a:cs typeface="Arial" panose="020B0604020202020204" pitchFamily="34" charset="0"/>
            </a:endParaRPr>
          </a:p>
          <a:p>
            <a:pPr algn="just"/>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hlinkClick r:id="rId6"/>
              </a:rPr>
              <a:t>http://crri.unl.edu/RGPDB/</a:t>
            </a:r>
            <a:endParaRPr lang="en-US" sz="20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6FF9AAD3-E7DF-49ED-885B-276F389E0123}"/>
              </a:ext>
            </a:extLst>
          </p:cNvPr>
          <p:cNvSpPr txBox="1"/>
          <p:nvPr/>
        </p:nvSpPr>
        <p:spPr>
          <a:xfrm>
            <a:off x="696894" y="13358707"/>
            <a:ext cx="6359473" cy="830997"/>
          </a:xfrm>
          <a:prstGeom prst="rect">
            <a:avLst/>
          </a:prstGeom>
          <a:noFill/>
        </p:spPr>
        <p:txBody>
          <a:bodyPr wrap="square" rtlCol="0">
            <a:spAutoFit/>
          </a:bodyPr>
          <a:lstStyle/>
          <a:p>
            <a:r>
              <a:rPr lang="en-US" sz="4800" dirty="0"/>
              <a:t>           </a:t>
            </a:r>
            <a:r>
              <a:rPr lang="en-US" sz="4800" b="1" u="sng" dirty="0"/>
              <a:t>Introduction</a:t>
            </a:r>
          </a:p>
        </p:txBody>
      </p:sp>
      <p:sp>
        <p:nvSpPr>
          <p:cNvPr id="7" name="TextBox 6">
            <a:extLst>
              <a:ext uri="{FF2B5EF4-FFF2-40B4-BE49-F238E27FC236}">
                <a16:creationId xmlns:a16="http://schemas.microsoft.com/office/drawing/2014/main" id="{E52357E2-DF9D-48BC-8B3E-979FD89098AB}"/>
              </a:ext>
            </a:extLst>
          </p:cNvPr>
          <p:cNvSpPr txBox="1"/>
          <p:nvPr/>
        </p:nvSpPr>
        <p:spPr>
          <a:xfrm>
            <a:off x="809912" y="14222664"/>
            <a:ext cx="6402141" cy="7786747"/>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Roots are of critical importance for plant biology because they link below and above ground systems and extract water and nutrients from soil. Identification of root-associated genes, their functions, and their interactions can reveal the physiological and molecular mechanisms that regulate the root growth and development and have the potential to improve crop production. There are some databases with information on cis-acting elements that control the transcription initiation by binding corresponding nuclear factors.  No databases have been developed specifically for root-associated genes and promoters, and especially for non-Arabidopsis plants. To fulfill the important needs, we collected omics data and using these data, identified root-associated genes and their promoter sequences in maize, soybean, and sorghum. To maximize the value and usability of these types of data for efficient and effective data mining, we developed a web-based comprehensive database of root-associated genes and promoters. Our database, RGPDB, provides detailed information of both root-associated genes and promoters in maize, soybean, and sorghum.  Our database, implemented with MySQL, has more than 1200 root-associated genes and their promoters in crops. </a:t>
            </a:r>
          </a:p>
        </p:txBody>
      </p:sp>
      <p:sp>
        <p:nvSpPr>
          <p:cNvPr id="8" name="TextBox 7">
            <a:extLst>
              <a:ext uri="{FF2B5EF4-FFF2-40B4-BE49-F238E27FC236}">
                <a16:creationId xmlns:a16="http://schemas.microsoft.com/office/drawing/2014/main" id="{3B4F8E55-7981-42CA-955C-D64E435985AA}"/>
              </a:ext>
            </a:extLst>
          </p:cNvPr>
          <p:cNvSpPr txBox="1"/>
          <p:nvPr/>
        </p:nvSpPr>
        <p:spPr>
          <a:xfrm>
            <a:off x="984394" y="22715003"/>
            <a:ext cx="6209728" cy="830997"/>
          </a:xfrm>
          <a:prstGeom prst="rect">
            <a:avLst/>
          </a:prstGeom>
          <a:noFill/>
        </p:spPr>
        <p:txBody>
          <a:bodyPr wrap="square" rtlCol="0">
            <a:spAutoFit/>
          </a:bodyPr>
          <a:lstStyle/>
          <a:p>
            <a:r>
              <a:rPr lang="en-US" sz="4800" b="1" dirty="0"/>
              <a:t>        </a:t>
            </a:r>
            <a:r>
              <a:rPr lang="en-US" sz="4800" b="1" u="sng" dirty="0"/>
              <a:t>Website Tools</a:t>
            </a:r>
          </a:p>
        </p:txBody>
      </p:sp>
      <p:sp>
        <p:nvSpPr>
          <p:cNvPr id="17" name="TextBox 16">
            <a:extLst>
              <a:ext uri="{FF2B5EF4-FFF2-40B4-BE49-F238E27FC236}">
                <a16:creationId xmlns:a16="http://schemas.microsoft.com/office/drawing/2014/main" id="{9F86EECD-3FEC-4CC2-89DE-58FD8D23CE1D}"/>
              </a:ext>
            </a:extLst>
          </p:cNvPr>
          <p:cNvSpPr txBox="1"/>
          <p:nvPr/>
        </p:nvSpPr>
        <p:spPr>
          <a:xfrm>
            <a:off x="809912" y="23546000"/>
            <a:ext cx="6326539" cy="11172289"/>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In order to build the RGPDB database, we needed to use a variety of coding languages and software.  The three coding languages we used were MYSQL, PHP, and HTML. We learned how to use these languages properly through the website W3 Schools.  W3 Schools taught us valuable knowledge regarding the coding mechanisms of PHP, HTML, and MYSQL.  Furthermore, we used Ubuntu and Terminal Software to input our code.  By using these three languages and these two programming soft wares, we were able to successfully code and design our website.  Shown below is a screenshot displaying a snippet of php code we coded. 	</a:t>
            </a: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pPr algn="just"/>
            <a:r>
              <a:rPr lang="en-US" sz="2000" dirty="0">
                <a:latin typeface="Arial" panose="020B0604020202020204" pitchFamily="34" charset="0"/>
                <a:cs typeface="Arial" panose="020B0604020202020204" pitchFamily="34" charset="0"/>
              </a:rPr>
              <a:t>This shown PHP code is part of our gene search function which allows a user to search for a particular root gene and its information on the database.  PHP made up majority of our code, however, MySQL &amp; HTML did still play a significant role.  PHP was used mainly for our functions such as the gene search function or PubMed ID functions.   MySQL was used to store information on the database, as </a:t>
            </a:r>
            <a:r>
              <a:rPr lang="en-US" sz="2000" dirty="0" err="1">
                <a:latin typeface="Arial" panose="020B0604020202020204" pitchFamily="34" charset="0"/>
                <a:cs typeface="Arial" panose="020B0604020202020204" pitchFamily="34" charset="0"/>
              </a:rPr>
              <a:t>MySql</a:t>
            </a:r>
            <a:r>
              <a:rPr lang="en-US" sz="2000" dirty="0">
                <a:latin typeface="Arial" panose="020B0604020202020204" pitchFamily="34" charset="0"/>
                <a:cs typeface="Arial" panose="020B0604020202020204" pitchFamily="34" charset="0"/>
              </a:rPr>
              <a:t> is the main programming language used for databases.  HTML was used to  supplement PHP.  Some functions did require both HTML and PHP.  The terminal and Ubuntu software were great for storing code</a:t>
            </a:r>
            <a:r>
              <a:rPr lang="en-US" sz="2000">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p:txBody>
      </p:sp>
      <p:pic>
        <p:nvPicPr>
          <p:cNvPr id="20" name="Picture 19" descr="A screenshot of a social media post&#10;&#10;Description automatically generated">
            <a:extLst>
              <a:ext uri="{FF2B5EF4-FFF2-40B4-BE49-F238E27FC236}">
                <a16:creationId xmlns:a16="http://schemas.microsoft.com/office/drawing/2014/main" id="{B736FE0C-B71A-4AD5-BD08-31880FBD0525}"/>
              </a:ext>
            </a:extLst>
          </p:cNvPr>
          <p:cNvPicPr>
            <a:picLocks noChangeAspect="1"/>
          </p:cNvPicPr>
          <p:nvPr/>
        </p:nvPicPr>
        <p:blipFill>
          <a:blip r:embed="rId7"/>
          <a:stretch>
            <a:fillRect/>
          </a:stretch>
        </p:blipFill>
        <p:spPr>
          <a:xfrm>
            <a:off x="846638" y="27628328"/>
            <a:ext cx="6209729" cy="3236135"/>
          </a:xfrm>
          <a:prstGeom prst="rect">
            <a:avLst/>
          </a:prstGeom>
        </p:spPr>
      </p:pic>
      <p:sp>
        <p:nvSpPr>
          <p:cNvPr id="23" name="TextBox 22">
            <a:extLst>
              <a:ext uri="{FF2B5EF4-FFF2-40B4-BE49-F238E27FC236}">
                <a16:creationId xmlns:a16="http://schemas.microsoft.com/office/drawing/2014/main" id="{AF6A0E3A-9CB4-4A28-A98E-3C92EEA9042B}"/>
              </a:ext>
            </a:extLst>
          </p:cNvPr>
          <p:cNvSpPr txBox="1"/>
          <p:nvPr/>
        </p:nvSpPr>
        <p:spPr>
          <a:xfrm>
            <a:off x="12765505" y="17397663"/>
            <a:ext cx="914400" cy="996427"/>
          </a:xfrm>
          <a:prstGeom prst="rect">
            <a:avLst/>
          </a:prstGeom>
          <a:noFill/>
        </p:spPr>
        <p:txBody>
          <a:bodyPr wrap="square" rtlCol="0">
            <a:spAutoFit/>
          </a:bodyPr>
          <a:lstStyle/>
          <a:p>
            <a:endParaRPr lang="en-US" dirty="0"/>
          </a:p>
        </p:txBody>
      </p:sp>
      <p:sp>
        <p:nvSpPr>
          <p:cNvPr id="24" name="TextBox 23">
            <a:extLst>
              <a:ext uri="{FF2B5EF4-FFF2-40B4-BE49-F238E27FC236}">
                <a16:creationId xmlns:a16="http://schemas.microsoft.com/office/drawing/2014/main" id="{0176EE9F-A42C-4F58-A6F9-7F1F3A6DE557}"/>
              </a:ext>
            </a:extLst>
          </p:cNvPr>
          <p:cNvSpPr txBox="1"/>
          <p:nvPr/>
        </p:nvSpPr>
        <p:spPr>
          <a:xfrm>
            <a:off x="10623548" y="17721238"/>
            <a:ext cx="7082474" cy="830997"/>
          </a:xfrm>
          <a:prstGeom prst="rect">
            <a:avLst/>
          </a:prstGeom>
          <a:noFill/>
        </p:spPr>
        <p:txBody>
          <a:bodyPr wrap="square" rtlCol="0">
            <a:spAutoFit/>
          </a:bodyPr>
          <a:lstStyle/>
          <a:p>
            <a:r>
              <a:rPr lang="en-US" sz="4800" b="1" u="sng" dirty="0"/>
              <a:t>Website Features</a:t>
            </a:r>
          </a:p>
        </p:txBody>
      </p:sp>
      <p:sp>
        <p:nvSpPr>
          <p:cNvPr id="25" name="TextBox 24">
            <a:extLst>
              <a:ext uri="{FF2B5EF4-FFF2-40B4-BE49-F238E27FC236}">
                <a16:creationId xmlns:a16="http://schemas.microsoft.com/office/drawing/2014/main" id="{41A56A70-BE8C-4B01-B136-4961C6B0FAC7}"/>
              </a:ext>
            </a:extLst>
          </p:cNvPr>
          <p:cNvSpPr txBox="1"/>
          <p:nvPr/>
        </p:nvSpPr>
        <p:spPr>
          <a:xfrm>
            <a:off x="7469122" y="18471840"/>
            <a:ext cx="11360277" cy="3785652"/>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Our database/website was composed of many integral features that make the RGPDB very user friendly.  For example we had a PubMed ID function, Gene Search Function, Home Page functions, ortholog table, homolog table, and etc.  Each gene had a list of various genetic information on that gene.  The PubMed ID of a gene is given to it when there is an existing publication of a gene.  This enables researches to find more information about a gene than what is offered on the current website.  We insert a publication link to the gene’s information table, so that a researcher can find a publication link. However, some genes don’t have a publication, so that gene is assigned a PubMed ID as No Research.  We also give a gene its respective ortholog and homolog table.  An ortholog by definition is “any of two or more homologous gene sequences found in different species related by linear descent”.  A homolog by definition is a “gene inherited in two species by a common ancestor”.  We made tables of homologs and orthologs for each gene.  Here we show a navigation through the maize selection.  It works the same way for all three crops.</a:t>
            </a:r>
          </a:p>
        </p:txBody>
      </p:sp>
      <p:sp>
        <p:nvSpPr>
          <p:cNvPr id="26" name="TextBox 25">
            <a:extLst>
              <a:ext uri="{FF2B5EF4-FFF2-40B4-BE49-F238E27FC236}">
                <a16:creationId xmlns:a16="http://schemas.microsoft.com/office/drawing/2014/main" id="{B5F82429-02AD-4E4E-9A48-130704A75FAA}"/>
              </a:ext>
            </a:extLst>
          </p:cNvPr>
          <p:cNvSpPr txBox="1"/>
          <p:nvPr/>
        </p:nvSpPr>
        <p:spPr>
          <a:xfrm>
            <a:off x="18997771" y="29238488"/>
            <a:ext cx="7145337" cy="707886"/>
          </a:xfrm>
          <a:prstGeom prst="rect">
            <a:avLst/>
          </a:prstGeom>
          <a:noFill/>
        </p:spPr>
        <p:txBody>
          <a:bodyPr wrap="square" rtlCol="0">
            <a:spAutoFit/>
          </a:bodyPr>
          <a:lstStyle/>
          <a:p>
            <a:r>
              <a:rPr lang="en-US" sz="4000" b="1" u="sng" dirty="0"/>
              <a:t>References/Acknowledgments</a:t>
            </a:r>
          </a:p>
        </p:txBody>
      </p:sp>
      <p:sp>
        <p:nvSpPr>
          <p:cNvPr id="34" name="Arrow: Right 33">
            <a:extLst>
              <a:ext uri="{FF2B5EF4-FFF2-40B4-BE49-F238E27FC236}">
                <a16:creationId xmlns:a16="http://schemas.microsoft.com/office/drawing/2014/main" id="{C4F7A837-EEE6-4F15-B008-932E3EAEDAE7}"/>
              </a:ext>
            </a:extLst>
          </p:cNvPr>
          <p:cNvSpPr/>
          <p:nvPr/>
        </p:nvSpPr>
        <p:spPr>
          <a:xfrm>
            <a:off x="12552115" y="23245011"/>
            <a:ext cx="1069316" cy="6352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row: Left 37">
            <a:extLst>
              <a:ext uri="{FF2B5EF4-FFF2-40B4-BE49-F238E27FC236}">
                <a16:creationId xmlns:a16="http://schemas.microsoft.com/office/drawing/2014/main" id="{6CB362CF-DD4B-4F33-BFBC-BD523C3AFAC3}"/>
              </a:ext>
            </a:extLst>
          </p:cNvPr>
          <p:cNvSpPr/>
          <p:nvPr/>
        </p:nvSpPr>
        <p:spPr>
          <a:xfrm rot="19692011">
            <a:off x="12444104" y="25336036"/>
            <a:ext cx="1009861" cy="70439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Arrow: Right 41">
            <a:extLst>
              <a:ext uri="{FF2B5EF4-FFF2-40B4-BE49-F238E27FC236}">
                <a16:creationId xmlns:a16="http://schemas.microsoft.com/office/drawing/2014/main" id="{49962E76-3BA0-452B-AAD9-9692EEBF7BFF}"/>
              </a:ext>
            </a:extLst>
          </p:cNvPr>
          <p:cNvSpPr/>
          <p:nvPr/>
        </p:nvSpPr>
        <p:spPr>
          <a:xfrm>
            <a:off x="12498054" y="27092459"/>
            <a:ext cx="1043094" cy="715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Arrow: Left 55">
            <a:extLst>
              <a:ext uri="{FF2B5EF4-FFF2-40B4-BE49-F238E27FC236}">
                <a16:creationId xmlns:a16="http://schemas.microsoft.com/office/drawing/2014/main" id="{EDF38216-DFAE-47FE-BDCC-0A627BE950D6}"/>
              </a:ext>
            </a:extLst>
          </p:cNvPr>
          <p:cNvSpPr/>
          <p:nvPr/>
        </p:nvSpPr>
        <p:spPr>
          <a:xfrm rot="19692011">
            <a:off x="12461631" y="29286000"/>
            <a:ext cx="1009861" cy="70439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Arrow: Right 56">
            <a:extLst>
              <a:ext uri="{FF2B5EF4-FFF2-40B4-BE49-F238E27FC236}">
                <a16:creationId xmlns:a16="http://schemas.microsoft.com/office/drawing/2014/main" id="{F4213FFA-DC2D-4C9B-B02D-64E583E28509}"/>
              </a:ext>
            </a:extLst>
          </p:cNvPr>
          <p:cNvSpPr/>
          <p:nvPr/>
        </p:nvSpPr>
        <p:spPr>
          <a:xfrm>
            <a:off x="12548854" y="31862166"/>
            <a:ext cx="890694" cy="6914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descr="A screenshot of a cell phone&#10;&#10;Description automatically generated">
            <a:extLst>
              <a:ext uri="{FF2B5EF4-FFF2-40B4-BE49-F238E27FC236}">
                <a16:creationId xmlns:a16="http://schemas.microsoft.com/office/drawing/2014/main" id="{89CE8B74-7474-4B7B-A844-E977EEE644DA}"/>
              </a:ext>
            </a:extLst>
          </p:cNvPr>
          <p:cNvPicPr>
            <a:picLocks noChangeAspect="1"/>
          </p:cNvPicPr>
          <p:nvPr/>
        </p:nvPicPr>
        <p:blipFill>
          <a:blip r:embed="rId8"/>
          <a:stretch>
            <a:fillRect/>
          </a:stretch>
        </p:blipFill>
        <p:spPr>
          <a:xfrm>
            <a:off x="13437860" y="29675836"/>
            <a:ext cx="5369864" cy="5131619"/>
          </a:xfrm>
          <a:prstGeom prst="rect">
            <a:avLst/>
          </a:prstGeom>
        </p:spPr>
      </p:pic>
      <p:sp>
        <p:nvSpPr>
          <p:cNvPr id="48" name="TextBox 47">
            <a:extLst>
              <a:ext uri="{FF2B5EF4-FFF2-40B4-BE49-F238E27FC236}">
                <a16:creationId xmlns:a16="http://schemas.microsoft.com/office/drawing/2014/main" id="{47244D22-8F83-4C19-923F-1AA8D5E2EB50}"/>
              </a:ext>
            </a:extLst>
          </p:cNvPr>
          <p:cNvSpPr txBox="1"/>
          <p:nvPr/>
        </p:nvSpPr>
        <p:spPr>
          <a:xfrm>
            <a:off x="20020380" y="17730560"/>
            <a:ext cx="4576980" cy="830997"/>
          </a:xfrm>
          <a:prstGeom prst="rect">
            <a:avLst/>
          </a:prstGeom>
          <a:noFill/>
        </p:spPr>
        <p:txBody>
          <a:bodyPr wrap="square" rtlCol="0">
            <a:spAutoFit/>
          </a:bodyPr>
          <a:lstStyle/>
          <a:p>
            <a:r>
              <a:rPr lang="en-US" sz="4800" b="1" u="sng" dirty="0"/>
              <a:t>What we learned</a:t>
            </a:r>
          </a:p>
        </p:txBody>
      </p:sp>
      <p:sp>
        <p:nvSpPr>
          <p:cNvPr id="49" name="TextBox 48">
            <a:extLst>
              <a:ext uri="{FF2B5EF4-FFF2-40B4-BE49-F238E27FC236}">
                <a16:creationId xmlns:a16="http://schemas.microsoft.com/office/drawing/2014/main" id="{A5BA1803-2CEB-4ECA-9F45-8EF35ADFBD0F}"/>
              </a:ext>
            </a:extLst>
          </p:cNvPr>
          <p:cNvSpPr txBox="1"/>
          <p:nvPr/>
        </p:nvSpPr>
        <p:spPr>
          <a:xfrm>
            <a:off x="18972410" y="18476697"/>
            <a:ext cx="6898558" cy="400110"/>
          </a:xfrm>
          <a:prstGeom prst="rect">
            <a:avLst/>
          </a:prstGeom>
          <a:noFill/>
        </p:spPr>
        <p:txBody>
          <a:bodyPr wrap="square" rtlCol="0">
            <a:spAutoFit/>
          </a:bodyPr>
          <a:lstStyle/>
          <a:p>
            <a:endParaRPr lang="en-US" sz="2000" dirty="0">
              <a:latin typeface="Arial" panose="020B0604020202020204" pitchFamily="34" charset="0"/>
              <a:cs typeface="Arial" panose="020B0604020202020204" pitchFamily="34" charset="0"/>
            </a:endParaRPr>
          </a:p>
        </p:txBody>
      </p:sp>
      <p:sp>
        <p:nvSpPr>
          <p:cNvPr id="50" name="TextBox 49">
            <a:extLst>
              <a:ext uri="{FF2B5EF4-FFF2-40B4-BE49-F238E27FC236}">
                <a16:creationId xmlns:a16="http://schemas.microsoft.com/office/drawing/2014/main" id="{7D93463C-0F68-491B-B0C6-4D2276FFC8C6}"/>
              </a:ext>
            </a:extLst>
          </p:cNvPr>
          <p:cNvSpPr txBox="1"/>
          <p:nvPr/>
        </p:nvSpPr>
        <p:spPr>
          <a:xfrm>
            <a:off x="7424889" y="4519044"/>
            <a:ext cx="6162001" cy="830997"/>
          </a:xfrm>
          <a:prstGeom prst="rect">
            <a:avLst/>
          </a:prstGeom>
          <a:noFill/>
        </p:spPr>
        <p:txBody>
          <a:bodyPr wrap="square" rtlCol="0">
            <a:spAutoFit/>
          </a:bodyPr>
          <a:lstStyle/>
          <a:p>
            <a:r>
              <a:rPr lang="en-US" sz="4800" b="1" u="sng" dirty="0"/>
              <a:t>Method</a:t>
            </a:r>
          </a:p>
        </p:txBody>
      </p:sp>
      <p:sp>
        <p:nvSpPr>
          <p:cNvPr id="51" name="TextBox 50">
            <a:extLst>
              <a:ext uri="{FF2B5EF4-FFF2-40B4-BE49-F238E27FC236}">
                <a16:creationId xmlns:a16="http://schemas.microsoft.com/office/drawing/2014/main" id="{B4BCD42A-3D4B-461D-BEAD-2D6D2A833C82}"/>
              </a:ext>
            </a:extLst>
          </p:cNvPr>
          <p:cNvSpPr txBox="1"/>
          <p:nvPr/>
        </p:nvSpPr>
        <p:spPr>
          <a:xfrm>
            <a:off x="19080480" y="18585291"/>
            <a:ext cx="6590482" cy="5324535"/>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In conclusion there are many things to take away from this project. From the biological perspective, understanding root genes more is critical for our planet.  If researchers understand root genes more, they can understand which root genes have the most effect on growth. Our database allows root gene research to become easier and more feasible.  We also learn which root genes lead to higher survival rates, reproductive rates, etc.  We learned more about the Root Gene Promoters  From the computer science perspective, we learned a lot of web and database development.  W3 Schools was critical in giving us expertise in PHP, SQL, HTML.  Being involved with this project allowed us to expand both our knowledge of biology and computer science.  The main accomplishment we had throughout this program was finishing the RGPDB database. We also gave a presentation to our lab about this project.  </a:t>
            </a:r>
          </a:p>
        </p:txBody>
      </p:sp>
      <p:sp>
        <p:nvSpPr>
          <p:cNvPr id="55" name="TextBox 54">
            <a:extLst>
              <a:ext uri="{FF2B5EF4-FFF2-40B4-BE49-F238E27FC236}">
                <a16:creationId xmlns:a16="http://schemas.microsoft.com/office/drawing/2014/main" id="{B3F017F5-1847-482F-8B13-7FD1BBF0F896}"/>
              </a:ext>
            </a:extLst>
          </p:cNvPr>
          <p:cNvSpPr txBox="1"/>
          <p:nvPr/>
        </p:nvSpPr>
        <p:spPr>
          <a:xfrm>
            <a:off x="19148923" y="4394398"/>
            <a:ext cx="4920929" cy="830997"/>
          </a:xfrm>
          <a:prstGeom prst="rect">
            <a:avLst/>
          </a:prstGeom>
          <a:noFill/>
        </p:spPr>
        <p:txBody>
          <a:bodyPr wrap="square" rtlCol="0">
            <a:spAutoFit/>
          </a:bodyPr>
          <a:lstStyle/>
          <a:p>
            <a:r>
              <a:rPr lang="en-US" sz="4800" b="1" u="sng" dirty="0"/>
              <a:t>Maize</a:t>
            </a:r>
          </a:p>
        </p:txBody>
      </p:sp>
      <p:sp>
        <p:nvSpPr>
          <p:cNvPr id="60" name="TextBox 59">
            <a:extLst>
              <a:ext uri="{FF2B5EF4-FFF2-40B4-BE49-F238E27FC236}">
                <a16:creationId xmlns:a16="http://schemas.microsoft.com/office/drawing/2014/main" id="{59A62C6C-F466-4857-9E1E-9431B2BB640B}"/>
              </a:ext>
            </a:extLst>
          </p:cNvPr>
          <p:cNvSpPr txBox="1"/>
          <p:nvPr/>
        </p:nvSpPr>
        <p:spPr>
          <a:xfrm>
            <a:off x="18969035" y="5115652"/>
            <a:ext cx="6590482" cy="996427"/>
          </a:xfrm>
          <a:prstGeom prst="rect">
            <a:avLst/>
          </a:prstGeom>
          <a:noFill/>
        </p:spPr>
        <p:txBody>
          <a:bodyPr wrap="square" rtlCol="0">
            <a:spAutoFit/>
          </a:bodyPr>
          <a:lstStyle/>
          <a:p>
            <a:endParaRPr lang="en-US" dirty="0"/>
          </a:p>
        </p:txBody>
      </p:sp>
      <p:sp>
        <p:nvSpPr>
          <p:cNvPr id="61" name="TextBox 60">
            <a:extLst>
              <a:ext uri="{FF2B5EF4-FFF2-40B4-BE49-F238E27FC236}">
                <a16:creationId xmlns:a16="http://schemas.microsoft.com/office/drawing/2014/main" id="{B4A5F4CD-CBDA-4F0B-BA08-711781F0610E}"/>
              </a:ext>
            </a:extLst>
          </p:cNvPr>
          <p:cNvSpPr txBox="1"/>
          <p:nvPr/>
        </p:nvSpPr>
        <p:spPr>
          <a:xfrm>
            <a:off x="19174968" y="5182077"/>
            <a:ext cx="6470906" cy="8356134"/>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For each of the 592  Maize genes we gave each of the 592 id genes a special id.  For example, one gene is titled RS201S492.  RS stands for Root Specific.  This specific ID allows researchers or observers to find particular genes quicker.  This allows researchers to delineate differences between genes.   We also found </a:t>
            </a:r>
          </a:p>
          <a:p>
            <a:r>
              <a:rPr lang="en-US" sz="2200" dirty="0">
                <a:latin typeface="Arial" panose="020B0604020202020204" pitchFamily="34" charset="0"/>
                <a:cs typeface="Arial" panose="020B0604020202020204" pitchFamily="34" charset="0"/>
              </a:rPr>
              <a:t>corresponding orthologs</a:t>
            </a:r>
          </a:p>
          <a:p>
            <a:r>
              <a:rPr lang="en-US" sz="2200" dirty="0">
                <a:latin typeface="Arial" panose="020B0604020202020204" pitchFamily="34" charset="0"/>
                <a:cs typeface="Arial" panose="020B0604020202020204" pitchFamily="34" charset="0"/>
              </a:rPr>
              <a:t>of Maize between sorghum</a:t>
            </a:r>
          </a:p>
          <a:p>
            <a:r>
              <a:rPr lang="en-US" sz="2200" dirty="0">
                <a:latin typeface="Arial" panose="020B0604020202020204" pitchFamily="34" charset="0"/>
                <a:cs typeface="Arial" panose="020B0604020202020204" pitchFamily="34" charset="0"/>
              </a:rPr>
              <a:t>, Arabidopsis, and soybean.</a:t>
            </a:r>
            <a:endParaRPr lang="en-US" sz="2000" dirty="0">
              <a:latin typeface="Arial" panose="020B0604020202020204" pitchFamily="34" charset="0"/>
              <a:cs typeface="Arial" panose="020B0604020202020204" pitchFamily="34" charset="0"/>
            </a:endParaRPr>
          </a:p>
          <a:p>
            <a:pPr>
              <a:spcBef>
                <a:spcPts val="1200"/>
              </a:spcBef>
            </a:pPr>
            <a:r>
              <a:rPr lang="en-US" sz="4800" b="1" u="sng" dirty="0">
                <a:latin typeface="Arial" panose="020B0604020202020204" pitchFamily="34" charset="0"/>
                <a:cs typeface="Arial" panose="020B0604020202020204" pitchFamily="34" charset="0"/>
              </a:rPr>
              <a:t>Sorghum</a:t>
            </a:r>
          </a:p>
          <a:p>
            <a:r>
              <a:rPr lang="en-US" sz="2200" dirty="0">
                <a:latin typeface="Arial" panose="020B0604020202020204" pitchFamily="34" charset="0"/>
                <a:cs typeface="Arial" panose="020B0604020202020204" pitchFamily="34" charset="0"/>
              </a:rPr>
              <a:t>For each of the 363 sorghum genes</a:t>
            </a:r>
          </a:p>
          <a:p>
            <a:r>
              <a:rPr lang="en-US" sz="2200" dirty="0">
                <a:latin typeface="Arial" panose="020B0604020202020204" pitchFamily="34" charset="0"/>
                <a:cs typeface="Arial" panose="020B0604020202020204" pitchFamily="34" charset="0"/>
              </a:rPr>
              <a:t>we gave a specific ID.  Once again,</a:t>
            </a:r>
          </a:p>
          <a:p>
            <a:r>
              <a:rPr lang="en-US" sz="2200" dirty="0">
                <a:latin typeface="Arial" panose="020B0604020202020204" pitchFamily="34" charset="0"/>
                <a:cs typeface="Arial" panose="020B0604020202020204" pitchFamily="34" charset="0"/>
              </a:rPr>
              <a:t>This helps for identification purposes</a:t>
            </a:r>
          </a:p>
          <a:p>
            <a:r>
              <a:rPr lang="en-US" sz="2200" dirty="0">
                <a:latin typeface="Arial" panose="020B0604020202020204" pitchFamily="34" charset="0"/>
                <a:cs typeface="Arial" panose="020B0604020202020204" pitchFamily="34" charset="0"/>
              </a:rPr>
              <a:t>One gene is titled RS20423S192.</a:t>
            </a:r>
          </a:p>
          <a:p>
            <a:r>
              <a:rPr lang="en-US" sz="2200" dirty="0">
                <a:latin typeface="Arial" panose="020B0604020202020204" pitchFamily="34" charset="0"/>
                <a:cs typeface="Arial" panose="020B0604020202020204" pitchFamily="34" charset="0"/>
              </a:rPr>
              <a:t>This number was generated through</a:t>
            </a:r>
          </a:p>
          <a:p>
            <a:r>
              <a:rPr lang="en-US" sz="2200" dirty="0">
                <a:latin typeface="Arial" panose="020B0604020202020204" pitchFamily="34" charset="0"/>
                <a:cs typeface="Arial" panose="020B0604020202020204" pitchFamily="34" charset="0"/>
              </a:rPr>
              <a:t>a PHP iteration process which</a:t>
            </a:r>
          </a:p>
          <a:p>
            <a:r>
              <a:rPr lang="en-US" sz="2200" dirty="0">
                <a:latin typeface="Arial" panose="020B0604020202020204" pitchFamily="34" charset="0"/>
                <a:cs typeface="Arial" panose="020B0604020202020204" pitchFamily="34" charset="0"/>
              </a:rPr>
              <a:t>Gives each gene a different id. </a:t>
            </a:r>
          </a:p>
          <a:p>
            <a:r>
              <a:rPr lang="en-US" sz="2200" dirty="0">
                <a:latin typeface="Arial" panose="020B0604020202020204" pitchFamily="34" charset="0"/>
                <a:cs typeface="Arial" panose="020B0604020202020204" pitchFamily="34" charset="0"/>
              </a:rPr>
              <a:t>The 3S is specific for sorghum </a:t>
            </a:r>
            <a:endParaRPr lang="en-US" sz="4800" b="1" u="sng" dirty="0">
              <a:latin typeface="Arial" panose="020B0604020202020204" pitchFamily="34" charset="0"/>
              <a:cs typeface="Arial" panose="020B0604020202020204" pitchFamily="34" charset="0"/>
            </a:endParaRPr>
          </a:p>
          <a:p>
            <a:pPr>
              <a:spcBef>
                <a:spcPts val="1800"/>
              </a:spcBef>
            </a:pPr>
            <a:r>
              <a:rPr lang="en-US" sz="4800" b="1" u="sng" dirty="0">
                <a:latin typeface="Arial" panose="020B0604020202020204" pitchFamily="34" charset="0"/>
                <a:cs typeface="Arial" panose="020B0604020202020204" pitchFamily="34" charset="0"/>
              </a:rPr>
              <a:t>Soybean</a:t>
            </a:r>
            <a:endParaRPr lang="en-US" sz="4800" b="1"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p:txBody>
      </p:sp>
      <p:pic>
        <p:nvPicPr>
          <p:cNvPr id="63" name="Picture 62" descr="A close up of food on a table&#10;&#10;Description automatically generated">
            <a:extLst>
              <a:ext uri="{FF2B5EF4-FFF2-40B4-BE49-F238E27FC236}">
                <a16:creationId xmlns:a16="http://schemas.microsoft.com/office/drawing/2014/main" id="{65D1972D-5381-4C41-A515-BFFF20D3566D}"/>
              </a:ext>
            </a:extLst>
          </p:cNvPr>
          <p:cNvPicPr>
            <a:picLocks noChangeAspect="1"/>
          </p:cNvPicPr>
          <p:nvPr/>
        </p:nvPicPr>
        <p:blipFill>
          <a:blip r:embed="rId9"/>
          <a:stretch>
            <a:fillRect/>
          </a:stretch>
        </p:blipFill>
        <p:spPr>
          <a:xfrm>
            <a:off x="23403300" y="7415388"/>
            <a:ext cx="2156217" cy="1408159"/>
          </a:xfrm>
          <a:prstGeom prst="rect">
            <a:avLst/>
          </a:prstGeom>
        </p:spPr>
      </p:pic>
      <p:sp>
        <p:nvSpPr>
          <p:cNvPr id="148" name="TextBox 147">
            <a:extLst>
              <a:ext uri="{FF2B5EF4-FFF2-40B4-BE49-F238E27FC236}">
                <a16:creationId xmlns:a16="http://schemas.microsoft.com/office/drawing/2014/main" id="{DAAA6D8E-D583-4D58-85C9-CA957100AF45}"/>
              </a:ext>
            </a:extLst>
          </p:cNvPr>
          <p:cNvSpPr txBox="1"/>
          <p:nvPr/>
        </p:nvSpPr>
        <p:spPr>
          <a:xfrm>
            <a:off x="12557875" y="16530897"/>
            <a:ext cx="6084371" cy="1200329"/>
          </a:xfrm>
          <a:prstGeom prst="rect">
            <a:avLst/>
          </a:prstGeom>
          <a:noFill/>
        </p:spPr>
        <p:txBody>
          <a:bodyPr wrap="square" rtlCol="0">
            <a:spAutoFit/>
          </a:bodyPr>
          <a:lstStyle/>
          <a:p>
            <a:pPr algn="ctr"/>
            <a:r>
              <a:rPr lang="en-US" sz="2400" b="1" dirty="0">
                <a:latin typeface="Arial" charset="0"/>
                <a:ea typeface="Arial" charset="0"/>
                <a:cs typeface="Arial" charset="0"/>
              </a:rPr>
              <a:t>Figure 1. Soybean Mathematical Model.</a:t>
            </a:r>
          </a:p>
          <a:p>
            <a:pPr algn="ctr"/>
            <a:r>
              <a:rPr lang="en-US" sz="2400" b="1" dirty="0">
                <a:latin typeface="Arial" charset="0"/>
                <a:ea typeface="Arial" charset="0"/>
                <a:cs typeface="Arial" charset="0"/>
              </a:rPr>
              <a:t>Model Provided by Alix Cui</a:t>
            </a:r>
          </a:p>
          <a:p>
            <a:pPr algn="ctr"/>
            <a:endParaRPr lang="en-US" sz="2400" b="1" dirty="0">
              <a:latin typeface="Arial" charset="0"/>
              <a:ea typeface="Arial" charset="0"/>
              <a:cs typeface="Arial" charset="0"/>
            </a:endParaRPr>
          </a:p>
        </p:txBody>
      </p:sp>
      <p:sp>
        <p:nvSpPr>
          <p:cNvPr id="149" name="Rounded Rectangle 41">
            <a:extLst>
              <a:ext uri="{FF2B5EF4-FFF2-40B4-BE49-F238E27FC236}">
                <a16:creationId xmlns:a16="http://schemas.microsoft.com/office/drawing/2014/main" id="{E0516A78-9D01-493A-898D-0D7E5490F826}"/>
              </a:ext>
            </a:extLst>
          </p:cNvPr>
          <p:cNvSpPr/>
          <p:nvPr/>
        </p:nvSpPr>
        <p:spPr>
          <a:xfrm>
            <a:off x="12854790" y="4672711"/>
            <a:ext cx="5564941" cy="762235"/>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Implement all gene expression values into individual arrays </a:t>
            </a:r>
          </a:p>
        </p:txBody>
      </p:sp>
      <p:sp>
        <p:nvSpPr>
          <p:cNvPr id="150" name="Rounded Rectangle 44">
            <a:extLst>
              <a:ext uri="{FF2B5EF4-FFF2-40B4-BE49-F238E27FC236}">
                <a16:creationId xmlns:a16="http://schemas.microsoft.com/office/drawing/2014/main" id="{3834B485-970C-4E09-82BB-F22792A98E03}"/>
              </a:ext>
            </a:extLst>
          </p:cNvPr>
          <p:cNvSpPr/>
          <p:nvPr/>
        </p:nvSpPr>
        <p:spPr>
          <a:xfrm>
            <a:off x="12854790" y="6228331"/>
            <a:ext cx="5564941" cy="484685"/>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Set a ‘multiplier’ value of 100</a:t>
            </a:r>
          </a:p>
        </p:txBody>
      </p:sp>
      <p:sp>
        <p:nvSpPr>
          <p:cNvPr id="151" name="Rounded Rectangle 45">
            <a:extLst>
              <a:ext uri="{FF2B5EF4-FFF2-40B4-BE49-F238E27FC236}">
                <a16:creationId xmlns:a16="http://schemas.microsoft.com/office/drawing/2014/main" id="{52610669-FF3E-4CDF-87BB-43E63EB5A8FB}"/>
              </a:ext>
            </a:extLst>
          </p:cNvPr>
          <p:cNvSpPr/>
          <p:nvPr/>
        </p:nvSpPr>
        <p:spPr>
          <a:xfrm>
            <a:off x="12854791" y="7342835"/>
            <a:ext cx="5564940" cy="2607513"/>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Iterate through all the genes and calculate whether their ‘root’ expression levels are higher than all the other expression levels times the multiplier. </a:t>
            </a:r>
          </a:p>
          <a:p>
            <a:pPr algn="ctr"/>
            <a:r>
              <a:rPr lang="en-US" sz="2000" u="sng" dirty="0">
                <a:solidFill>
                  <a:schemeClr val="bg2">
                    <a:lumMod val="50000"/>
                  </a:schemeClr>
                </a:solidFill>
                <a:latin typeface="Arial Rounded MT Bold" panose="020F0704030504030204" pitchFamily="34" charset="0"/>
              </a:rPr>
              <a:t>Requirement</a:t>
            </a:r>
            <a:r>
              <a:rPr lang="en-US" sz="2200" u="sng" dirty="0">
                <a:solidFill>
                  <a:schemeClr val="bg2">
                    <a:lumMod val="50000"/>
                  </a:schemeClr>
                </a:solidFill>
                <a:latin typeface="Arial Rounded MT Bold" panose="020F0704030504030204" pitchFamily="34" charset="0"/>
              </a:rPr>
              <a:t>:</a:t>
            </a:r>
          </a:p>
          <a:p>
            <a:pPr algn="ctr"/>
            <a:r>
              <a:rPr lang="en-US" sz="1800" dirty="0">
                <a:solidFill>
                  <a:schemeClr val="bg2">
                    <a:lumMod val="50000"/>
                  </a:schemeClr>
                </a:solidFill>
                <a:latin typeface="Arial Rounded MT Bold" panose="020F0704030504030204" pitchFamily="34" charset="0"/>
              </a:rPr>
              <a:t>‘Root’ &gt; (multiplier * ‘</a:t>
            </a:r>
            <a:r>
              <a:rPr lang="en-US" sz="1800" dirty="0" err="1">
                <a:solidFill>
                  <a:schemeClr val="bg2">
                    <a:lumMod val="50000"/>
                  </a:schemeClr>
                </a:solidFill>
                <a:latin typeface="Arial Rounded MT Bold" panose="020F0704030504030204" pitchFamily="34" charset="0"/>
              </a:rPr>
              <a:t>youngleaf</a:t>
            </a:r>
            <a:r>
              <a:rPr lang="en-US" sz="1800" dirty="0">
                <a:solidFill>
                  <a:schemeClr val="bg2">
                    <a:lumMod val="50000"/>
                  </a:schemeClr>
                </a:solidFill>
                <a:latin typeface="Arial Rounded MT Bold" panose="020F0704030504030204" pitchFamily="34" charset="0"/>
              </a:rPr>
              <a:t>’ &amp; multiplier * ‘flower’ etc.)</a:t>
            </a:r>
          </a:p>
        </p:txBody>
      </p:sp>
      <p:sp>
        <p:nvSpPr>
          <p:cNvPr id="152" name="Rounded Rectangle 47">
            <a:extLst>
              <a:ext uri="{FF2B5EF4-FFF2-40B4-BE49-F238E27FC236}">
                <a16:creationId xmlns:a16="http://schemas.microsoft.com/office/drawing/2014/main" id="{C39706F6-D3CC-40E7-BE73-C3B45A0F9860}"/>
              </a:ext>
            </a:extLst>
          </p:cNvPr>
          <p:cNvSpPr/>
          <p:nvPr/>
        </p:nvSpPr>
        <p:spPr>
          <a:xfrm>
            <a:off x="12854790" y="10527098"/>
            <a:ext cx="5564941" cy="2573618"/>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If the gene meets the requirement, calculate the ‘score’ by taking ‘root’ expression level and dividing it by the maximum gene expression value of the non-root parts*</a:t>
            </a:r>
          </a:p>
          <a:p>
            <a:pPr algn="ctr"/>
            <a:r>
              <a:rPr lang="en-US" sz="2000" u="sng" dirty="0">
                <a:solidFill>
                  <a:schemeClr val="bg2">
                    <a:lumMod val="50000"/>
                  </a:schemeClr>
                </a:solidFill>
                <a:latin typeface="Arial Rounded MT Bold" panose="020F0704030504030204" pitchFamily="34" charset="0"/>
              </a:rPr>
              <a:t>Score:</a:t>
            </a:r>
          </a:p>
          <a:p>
            <a:pPr algn="ctr"/>
            <a:r>
              <a:rPr lang="en-US" sz="1800" dirty="0">
                <a:solidFill>
                  <a:schemeClr val="bg2">
                    <a:lumMod val="50000"/>
                  </a:schemeClr>
                </a:solidFill>
                <a:latin typeface="Arial Rounded MT Bold" panose="020F0704030504030204" pitchFamily="34" charset="0"/>
              </a:rPr>
              <a:t>‘Score’ = ‘root’ / max(flower, </a:t>
            </a:r>
            <a:r>
              <a:rPr lang="en-US" sz="1800" dirty="0" err="1">
                <a:solidFill>
                  <a:schemeClr val="bg2">
                    <a:lumMod val="50000"/>
                  </a:schemeClr>
                </a:solidFill>
                <a:latin typeface="Arial Rounded MT Bold" panose="020F0704030504030204" pitchFamily="34" charset="0"/>
              </a:rPr>
              <a:t>youngleaf</a:t>
            </a:r>
            <a:r>
              <a:rPr lang="en-US" sz="1800" dirty="0">
                <a:solidFill>
                  <a:schemeClr val="bg2">
                    <a:lumMod val="50000"/>
                  </a:schemeClr>
                </a:solidFill>
                <a:latin typeface="Arial Rounded MT Bold" panose="020F0704030504030204" pitchFamily="34" charset="0"/>
              </a:rPr>
              <a:t>, </a:t>
            </a:r>
            <a:r>
              <a:rPr lang="en-US" sz="1800" dirty="0" err="1">
                <a:solidFill>
                  <a:schemeClr val="bg2">
                    <a:lumMod val="50000"/>
                  </a:schemeClr>
                </a:solidFill>
                <a:latin typeface="Arial Rounded MT Bold" panose="020F0704030504030204" pitchFamily="34" charset="0"/>
              </a:rPr>
              <a:t>etc</a:t>
            </a:r>
            <a:r>
              <a:rPr lang="en-US" sz="1800" dirty="0">
                <a:solidFill>
                  <a:schemeClr val="bg2">
                    <a:lumMod val="50000"/>
                  </a:schemeClr>
                </a:solidFill>
                <a:latin typeface="Arial Rounded MT Bold" panose="020F0704030504030204" pitchFamily="34" charset="0"/>
              </a:rPr>
              <a:t>)</a:t>
            </a:r>
          </a:p>
          <a:p>
            <a:pPr algn="ctr"/>
            <a:r>
              <a:rPr lang="en-US" sz="1000" dirty="0">
                <a:solidFill>
                  <a:schemeClr val="tx1"/>
                </a:solidFill>
                <a:latin typeface="Arial Rounded MT Bold" panose="020F0704030504030204" pitchFamily="34" charset="0"/>
              </a:rPr>
              <a:t>*If the maximum is 0, use 1 as the divisor</a:t>
            </a:r>
          </a:p>
        </p:txBody>
      </p:sp>
      <p:sp>
        <p:nvSpPr>
          <p:cNvPr id="153" name="Rounded Rectangle 48">
            <a:extLst>
              <a:ext uri="{FF2B5EF4-FFF2-40B4-BE49-F238E27FC236}">
                <a16:creationId xmlns:a16="http://schemas.microsoft.com/office/drawing/2014/main" id="{5F50556C-C76A-485E-83A1-05E759AFB9F0}"/>
              </a:ext>
            </a:extLst>
          </p:cNvPr>
          <p:cNvSpPr/>
          <p:nvPr/>
        </p:nvSpPr>
        <p:spPr>
          <a:xfrm>
            <a:off x="12914548" y="13825709"/>
            <a:ext cx="5403848" cy="796216"/>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Subtract one from the multiplier and run the iteration again</a:t>
            </a:r>
          </a:p>
        </p:txBody>
      </p:sp>
      <p:sp>
        <p:nvSpPr>
          <p:cNvPr id="154" name="Rounded Rectangle 49">
            <a:extLst>
              <a:ext uri="{FF2B5EF4-FFF2-40B4-BE49-F238E27FC236}">
                <a16:creationId xmlns:a16="http://schemas.microsoft.com/office/drawing/2014/main" id="{937D418F-EB31-43D4-8BF3-55C149164BEB}"/>
              </a:ext>
            </a:extLst>
          </p:cNvPr>
          <p:cNvSpPr/>
          <p:nvPr/>
        </p:nvSpPr>
        <p:spPr>
          <a:xfrm>
            <a:off x="12914548" y="15362061"/>
            <a:ext cx="5403848" cy="1102050"/>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Run until multiplier reaches zero or 400 candidate genes have been found (met the requirement)</a:t>
            </a:r>
          </a:p>
        </p:txBody>
      </p:sp>
      <p:cxnSp>
        <p:nvCxnSpPr>
          <p:cNvPr id="155" name="Straight Arrow Connector 154">
            <a:extLst>
              <a:ext uri="{FF2B5EF4-FFF2-40B4-BE49-F238E27FC236}">
                <a16:creationId xmlns:a16="http://schemas.microsoft.com/office/drawing/2014/main" id="{6140C2CD-F7F9-4A75-A38C-B6A1EBB590A1}"/>
              </a:ext>
            </a:extLst>
          </p:cNvPr>
          <p:cNvCxnSpPr/>
          <p:nvPr/>
        </p:nvCxnSpPr>
        <p:spPr>
          <a:xfrm>
            <a:off x="15600060" y="13258875"/>
            <a:ext cx="0" cy="56683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45840162-90F5-4307-8638-B61B8361D1C2}"/>
              </a:ext>
            </a:extLst>
          </p:cNvPr>
          <p:cNvCxnSpPr>
            <a:stCxn id="153" idx="1"/>
          </p:cNvCxnSpPr>
          <p:nvPr/>
        </p:nvCxnSpPr>
        <p:spPr>
          <a:xfrm flipH="1">
            <a:off x="12347606" y="14223817"/>
            <a:ext cx="56694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6EC341D4-E781-45F7-9721-B3401A2173CB}"/>
              </a:ext>
            </a:extLst>
          </p:cNvPr>
          <p:cNvCxnSpPr/>
          <p:nvPr/>
        </p:nvCxnSpPr>
        <p:spPr>
          <a:xfrm flipV="1">
            <a:off x="12347606" y="8529863"/>
            <a:ext cx="0" cy="569395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Arrow Connector 157">
            <a:extLst>
              <a:ext uri="{FF2B5EF4-FFF2-40B4-BE49-F238E27FC236}">
                <a16:creationId xmlns:a16="http://schemas.microsoft.com/office/drawing/2014/main" id="{DCAEAC1D-6149-4EAB-BA44-5A58BD35766B}"/>
              </a:ext>
            </a:extLst>
          </p:cNvPr>
          <p:cNvCxnSpPr/>
          <p:nvPr/>
        </p:nvCxnSpPr>
        <p:spPr>
          <a:xfrm>
            <a:off x="12430630" y="8529863"/>
            <a:ext cx="47328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9" name="Oval 158">
            <a:extLst>
              <a:ext uri="{FF2B5EF4-FFF2-40B4-BE49-F238E27FC236}">
                <a16:creationId xmlns:a16="http://schemas.microsoft.com/office/drawing/2014/main" id="{78AD4793-1DCB-44BE-BEF1-9A4656CEDC4B}"/>
              </a:ext>
            </a:extLst>
          </p:cNvPr>
          <p:cNvSpPr/>
          <p:nvPr/>
        </p:nvSpPr>
        <p:spPr>
          <a:xfrm>
            <a:off x="15547621" y="14954054"/>
            <a:ext cx="109206" cy="10834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id="{650A9009-E357-4AFA-8C2B-2840AA778E6D}"/>
              </a:ext>
            </a:extLst>
          </p:cNvPr>
          <p:cNvSpPr/>
          <p:nvPr/>
        </p:nvSpPr>
        <p:spPr>
          <a:xfrm>
            <a:off x="15554376" y="15214839"/>
            <a:ext cx="109206" cy="10834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68" descr="A pile of food&#10;&#10;Description automatically generated">
            <a:extLst>
              <a:ext uri="{FF2B5EF4-FFF2-40B4-BE49-F238E27FC236}">
                <a16:creationId xmlns:a16="http://schemas.microsoft.com/office/drawing/2014/main" id="{B2092E93-1052-46B3-A068-62C8AA1C2311}"/>
              </a:ext>
            </a:extLst>
          </p:cNvPr>
          <p:cNvPicPr>
            <a:picLocks noChangeAspect="1"/>
          </p:cNvPicPr>
          <p:nvPr/>
        </p:nvPicPr>
        <p:blipFill>
          <a:blip r:embed="rId3"/>
          <a:stretch>
            <a:fillRect/>
          </a:stretch>
        </p:blipFill>
        <p:spPr>
          <a:xfrm>
            <a:off x="22180981" y="14546638"/>
            <a:ext cx="3537901" cy="2180995"/>
          </a:xfrm>
          <a:prstGeom prst="rect">
            <a:avLst/>
          </a:prstGeom>
        </p:spPr>
      </p:pic>
      <p:pic>
        <p:nvPicPr>
          <p:cNvPr id="74" name="Picture 73" descr="A close up of a tree&#10;&#10;Description automatically generated">
            <a:extLst>
              <a:ext uri="{FF2B5EF4-FFF2-40B4-BE49-F238E27FC236}">
                <a16:creationId xmlns:a16="http://schemas.microsoft.com/office/drawing/2014/main" id="{41625BF4-2BBA-4EE1-A4A7-6DD23CA6AB06}"/>
              </a:ext>
            </a:extLst>
          </p:cNvPr>
          <p:cNvPicPr>
            <a:picLocks noChangeAspect="1"/>
          </p:cNvPicPr>
          <p:nvPr/>
        </p:nvPicPr>
        <p:blipFill>
          <a:blip r:embed="rId10"/>
          <a:stretch>
            <a:fillRect/>
          </a:stretch>
        </p:blipFill>
        <p:spPr>
          <a:xfrm>
            <a:off x="23905834" y="8873666"/>
            <a:ext cx="1653683" cy="4488463"/>
          </a:xfrm>
          <a:prstGeom prst="rect">
            <a:avLst/>
          </a:prstGeom>
        </p:spPr>
      </p:pic>
      <p:sp>
        <p:nvSpPr>
          <p:cNvPr id="75" name="TextBox 74">
            <a:extLst>
              <a:ext uri="{FF2B5EF4-FFF2-40B4-BE49-F238E27FC236}">
                <a16:creationId xmlns:a16="http://schemas.microsoft.com/office/drawing/2014/main" id="{BFBDB86A-CD85-4D3B-A2CD-DD2DD58FD508}"/>
              </a:ext>
            </a:extLst>
          </p:cNvPr>
          <p:cNvSpPr txBox="1"/>
          <p:nvPr/>
        </p:nvSpPr>
        <p:spPr>
          <a:xfrm>
            <a:off x="19202234" y="13136430"/>
            <a:ext cx="5106556" cy="3139321"/>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For soybeans we gave each of the 400 genes a specific ID as well as developing a mathematical model for the soybeans.  We also developed </a:t>
            </a:r>
          </a:p>
          <a:p>
            <a:r>
              <a:rPr lang="en-US" sz="2200" dirty="0">
                <a:latin typeface="Arial" panose="020B0604020202020204" pitchFamily="34" charset="0"/>
                <a:cs typeface="Arial" panose="020B0604020202020204" pitchFamily="34" charset="0"/>
              </a:rPr>
              <a:t>an ortholog matcher which </a:t>
            </a:r>
          </a:p>
          <a:p>
            <a:r>
              <a:rPr lang="en-US" sz="2200" dirty="0">
                <a:latin typeface="Arial" panose="020B0604020202020204" pitchFamily="34" charset="0"/>
                <a:cs typeface="Arial" panose="020B0604020202020204" pitchFamily="34" charset="0"/>
              </a:rPr>
              <a:t>matches corresponding </a:t>
            </a:r>
          </a:p>
          <a:p>
            <a:r>
              <a:rPr lang="en-US" sz="2200" dirty="0">
                <a:latin typeface="Arial" panose="020B0604020202020204" pitchFamily="34" charset="0"/>
                <a:cs typeface="Arial" panose="020B0604020202020204" pitchFamily="34" charset="0"/>
              </a:rPr>
              <a:t>orthologs of crops with </a:t>
            </a:r>
          </a:p>
          <a:p>
            <a:r>
              <a:rPr lang="en-US" sz="2200" dirty="0">
                <a:latin typeface="Arial" panose="020B0604020202020204" pitchFamily="34" charset="0"/>
                <a:cs typeface="Arial" panose="020B0604020202020204" pitchFamily="34" charset="0"/>
              </a:rPr>
              <a:t>each other in order to</a:t>
            </a:r>
          </a:p>
          <a:p>
            <a:r>
              <a:rPr lang="en-US" sz="2200" dirty="0">
                <a:latin typeface="Arial" panose="020B0604020202020204" pitchFamily="34" charset="0"/>
                <a:cs typeface="Arial" panose="020B0604020202020204" pitchFamily="34" charset="0"/>
              </a:rPr>
              <a:t> find similarity</a:t>
            </a:r>
            <a:r>
              <a:rPr lang="en-US" sz="2000" dirty="0">
                <a:latin typeface="Arial" panose="020B0604020202020204" pitchFamily="34" charset="0"/>
                <a:cs typeface="Arial" panose="020B0604020202020204" pitchFamily="34" charset="0"/>
              </a:rPr>
              <a:t>. </a:t>
            </a:r>
          </a:p>
        </p:txBody>
      </p:sp>
      <p:sp>
        <p:nvSpPr>
          <p:cNvPr id="161" name="TextBox 160">
            <a:extLst>
              <a:ext uri="{FF2B5EF4-FFF2-40B4-BE49-F238E27FC236}">
                <a16:creationId xmlns:a16="http://schemas.microsoft.com/office/drawing/2014/main" id="{75F464EC-B5FE-45C0-A8BB-B866130FCC3C}"/>
              </a:ext>
            </a:extLst>
          </p:cNvPr>
          <p:cNvSpPr txBox="1"/>
          <p:nvPr/>
        </p:nvSpPr>
        <p:spPr>
          <a:xfrm>
            <a:off x="7402291" y="5372035"/>
            <a:ext cx="4901471" cy="12001692"/>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In order to successfully create specific IDS, ortholog matchers, and score functions we needed expertise in the PHP, MYSQL, and HTML.  Once that was acquired, we were able to develop several models and functions for our database.  For example, for the Soybean Score function, we essentially used a PHP iteration function. First, we implemented gene expression values into individual arrays. We implemented information into arrays through MYSQL databases.  We calculated the math the way we did for accuracy purposes.  By repeating and iterating our function, the math becomes very accurate decimal wise.  The iteration function is also used for giving every maize, soybean, and sorghum gene its own specific id.  Each specific ID is given its own different set of letters and numbers.  This is mainly done through a randomizer. It is critical that each gene gets its own specific set of letters and numbers for identification purpose. Lastly, we developed an ortholog matcher function.  In this function, the orthologs of soybean, sorghum, and maize are compared with each other. If a match is found, it is denoted in our database.  This function is essential for our database.  An ortholog match displays some similarity between genes.  This similarity can show what some root genes are responsible for.  Our methodology of this project mainly revolved through our use of PHP, SQL, HTML, Terminal, and Ubuntu software.  Luckily, it only took us a few attempts to debug prevalent issues within our system</a:t>
            </a:r>
          </a:p>
        </p:txBody>
      </p:sp>
      <p:pic>
        <p:nvPicPr>
          <p:cNvPr id="11" name="Picture 10" descr="A close up of a flower&#10;&#10;Description automatically generated">
            <a:extLst>
              <a:ext uri="{FF2B5EF4-FFF2-40B4-BE49-F238E27FC236}">
                <a16:creationId xmlns:a16="http://schemas.microsoft.com/office/drawing/2014/main" id="{7BD00F95-FCAE-44FC-A9C1-52D71D2497F3}"/>
              </a:ext>
            </a:extLst>
          </p:cNvPr>
          <p:cNvPicPr>
            <a:picLocks noChangeAspect="1"/>
          </p:cNvPicPr>
          <p:nvPr/>
        </p:nvPicPr>
        <p:blipFill>
          <a:blip r:embed="rId11"/>
          <a:stretch>
            <a:fillRect/>
          </a:stretch>
        </p:blipFill>
        <p:spPr>
          <a:xfrm>
            <a:off x="19016070" y="24097665"/>
            <a:ext cx="6604675" cy="4886386"/>
          </a:xfrm>
          <a:prstGeom prst="rect">
            <a:avLst/>
          </a:prstGeom>
        </p:spPr>
      </p:pic>
      <p:pic>
        <p:nvPicPr>
          <p:cNvPr id="13" name="Picture 12" descr="A close up of a logo&#10;&#10;Description automatically generated">
            <a:extLst>
              <a:ext uri="{FF2B5EF4-FFF2-40B4-BE49-F238E27FC236}">
                <a16:creationId xmlns:a16="http://schemas.microsoft.com/office/drawing/2014/main" id="{234F6334-64EA-42BA-8B7D-DE92933040E4}"/>
              </a:ext>
            </a:extLst>
          </p:cNvPr>
          <p:cNvPicPr>
            <a:picLocks noChangeAspect="1"/>
          </p:cNvPicPr>
          <p:nvPr/>
        </p:nvPicPr>
        <p:blipFill>
          <a:blip r:embed="rId12">
            <a:clrChange>
              <a:clrFrom>
                <a:srgbClr val="FFFFFF"/>
              </a:clrFrom>
              <a:clrTo>
                <a:srgbClr val="FFFFFF">
                  <a:alpha val="0"/>
                </a:srgbClr>
              </a:clrTo>
            </a:clrChange>
          </a:blip>
          <a:stretch>
            <a:fillRect/>
          </a:stretch>
        </p:blipFill>
        <p:spPr>
          <a:xfrm>
            <a:off x="23625139" y="107523"/>
            <a:ext cx="1989797" cy="2585011"/>
          </a:xfrm>
          <a:prstGeom prst="rect">
            <a:avLst/>
          </a:prstGeom>
          <a:noFill/>
        </p:spPr>
      </p:pic>
      <p:pic>
        <p:nvPicPr>
          <p:cNvPr id="43" name="Picture 42" descr="A close up of a sign&#10;&#10;Description automatically generated">
            <a:extLst>
              <a:ext uri="{FF2B5EF4-FFF2-40B4-BE49-F238E27FC236}">
                <a16:creationId xmlns:a16="http://schemas.microsoft.com/office/drawing/2014/main" id="{9C1489B6-466A-411D-9455-520CC5D83CCA}"/>
              </a:ext>
            </a:extLst>
          </p:cNvPr>
          <p:cNvPicPr>
            <a:picLocks noChangeAspect="1"/>
          </p:cNvPicPr>
          <p:nvPr/>
        </p:nvPicPr>
        <p:blipFill>
          <a:blip r:embed="rId13">
            <a:clrChange>
              <a:clrFrom>
                <a:srgbClr val="FFFFFF"/>
              </a:clrFrom>
              <a:clrTo>
                <a:srgbClr val="FFFFFF">
                  <a:alpha val="0"/>
                </a:srgbClr>
              </a:clrTo>
            </a:clrChange>
          </a:blip>
          <a:stretch>
            <a:fillRect/>
          </a:stretch>
        </p:blipFill>
        <p:spPr>
          <a:xfrm>
            <a:off x="763298" y="183283"/>
            <a:ext cx="2243049" cy="1881735"/>
          </a:xfrm>
          <a:prstGeom prst="rect">
            <a:avLst/>
          </a:prstGeom>
        </p:spPr>
      </p:pic>
      <p:pic>
        <p:nvPicPr>
          <p:cNvPr id="27" name="Picture 26" descr="A screenshot of a social media post&#10;&#10;Description automatically generated">
            <a:extLst>
              <a:ext uri="{FF2B5EF4-FFF2-40B4-BE49-F238E27FC236}">
                <a16:creationId xmlns:a16="http://schemas.microsoft.com/office/drawing/2014/main" id="{60BDCE3F-FE8D-3B49-AA1A-5CF81E0ECE7C}"/>
              </a:ext>
            </a:extLst>
          </p:cNvPr>
          <p:cNvPicPr>
            <a:picLocks noChangeAspect="1"/>
          </p:cNvPicPr>
          <p:nvPr/>
        </p:nvPicPr>
        <p:blipFill>
          <a:blip r:embed="rId14"/>
          <a:stretch>
            <a:fillRect/>
          </a:stretch>
        </p:blipFill>
        <p:spPr>
          <a:xfrm>
            <a:off x="7627318" y="22267373"/>
            <a:ext cx="4735576" cy="3356864"/>
          </a:xfrm>
          <a:prstGeom prst="rect">
            <a:avLst/>
          </a:prstGeom>
        </p:spPr>
      </p:pic>
      <p:pic>
        <p:nvPicPr>
          <p:cNvPr id="35" name="Picture 34">
            <a:extLst>
              <a:ext uri="{FF2B5EF4-FFF2-40B4-BE49-F238E27FC236}">
                <a16:creationId xmlns:a16="http://schemas.microsoft.com/office/drawing/2014/main" id="{60724E89-42E5-0244-953B-EC4340D47371}"/>
              </a:ext>
            </a:extLst>
          </p:cNvPr>
          <p:cNvPicPr>
            <a:picLocks noChangeAspect="1"/>
          </p:cNvPicPr>
          <p:nvPr/>
        </p:nvPicPr>
        <p:blipFill>
          <a:blip r:embed="rId15"/>
          <a:stretch>
            <a:fillRect/>
          </a:stretch>
        </p:blipFill>
        <p:spPr>
          <a:xfrm>
            <a:off x="13727882" y="22289104"/>
            <a:ext cx="4647438" cy="3409569"/>
          </a:xfrm>
          <a:prstGeom prst="rect">
            <a:avLst/>
          </a:prstGeom>
        </p:spPr>
      </p:pic>
      <p:pic>
        <p:nvPicPr>
          <p:cNvPr id="39" name="Picture 38" descr="A screenshot of a cell phone&#10;&#10;Description automatically generated">
            <a:extLst>
              <a:ext uri="{FF2B5EF4-FFF2-40B4-BE49-F238E27FC236}">
                <a16:creationId xmlns:a16="http://schemas.microsoft.com/office/drawing/2014/main" id="{08FF65A4-58F7-1D4E-8A5E-93A3F9F98832}"/>
              </a:ext>
            </a:extLst>
          </p:cNvPr>
          <p:cNvPicPr>
            <a:picLocks noChangeAspect="1"/>
          </p:cNvPicPr>
          <p:nvPr/>
        </p:nvPicPr>
        <p:blipFill>
          <a:blip r:embed="rId16"/>
          <a:stretch>
            <a:fillRect/>
          </a:stretch>
        </p:blipFill>
        <p:spPr>
          <a:xfrm>
            <a:off x="7629762" y="26117357"/>
            <a:ext cx="4788027" cy="3364357"/>
          </a:xfrm>
          <a:prstGeom prst="rect">
            <a:avLst/>
          </a:prstGeom>
        </p:spPr>
      </p:pic>
      <p:pic>
        <p:nvPicPr>
          <p:cNvPr id="45" name="Picture 44" descr="A screenshot of a social media post&#10;&#10;Description automatically generated">
            <a:extLst>
              <a:ext uri="{FF2B5EF4-FFF2-40B4-BE49-F238E27FC236}">
                <a16:creationId xmlns:a16="http://schemas.microsoft.com/office/drawing/2014/main" id="{2B2CCE38-89FA-DB4F-8048-56BD405CF5CB}"/>
              </a:ext>
            </a:extLst>
          </p:cNvPr>
          <p:cNvPicPr>
            <a:picLocks noChangeAspect="1"/>
          </p:cNvPicPr>
          <p:nvPr/>
        </p:nvPicPr>
        <p:blipFill>
          <a:blip r:embed="rId17"/>
          <a:stretch>
            <a:fillRect/>
          </a:stretch>
        </p:blipFill>
        <p:spPr>
          <a:xfrm>
            <a:off x="13650236" y="26035783"/>
            <a:ext cx="4803013" cy="3364357"/>
          </a:xfrm>
          <a:prstGeom prst="rect">
            <a:avLst/>
          </a:prstGeom>
        </p:spPr>
      </p:pic>
      <p:pic>
        <p:nvPicPr>
          <p:cNvPr id="53" name="Picture 52" descr="A screenshot of a cell phone&#10;&#10;Description automatically generated">
            <a:extLst>
              <a:ext uri="{FF2B5EF4-FFF2-40B4-BE49-F238E27FC236}">
                <a16:creationId xmlns:a16="http://schemas.microsoft.com/office/drawing/2014/main" id="{E152B6E7-0976-5B4B-9585-BB985B7C336D}"/>
              </a:ext>
            </a:extLst>
          </p:cNvPr>
          <p:cNvPicPr>
            <a:picLocks noChangeAspect="1"/>
          </p:cNvPicPr>
          <p:nvPr/>
        </p:nvPicPr>
        <p:blipFill>
          <a:blip r:embed="rId18"/>
          <a:stretch>
            <a:fillRect/>
          </a:stretch>
        </p:blipFill>
        <p:spPr>
          <a:xfrm>
            <a:off x="7656327" y="30491483"/>
            <a:ext cx="4810506" cy="3386836"/>
          </a:xfrm>
          <a:prstGeom prst="rect">
            <a:avLst/>
          </a:prstGeom>
        </p:spPr>
      </p:pic>
    </p:spTree>
    <p:extLst>
      <p:ext uri="{BB962C8B-B14F-4D97-AF65-F5344CB8AC3E}">
        <p14:creationId xmlns:p14="http://schemas.microsoft.com/office/powerpoint/2010/main" val="15285390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10863</TotalTime>
  <Words>1923</Words>
  <Application>Microsoft Macintosh PowerPoint</Application>
  <PresentationFormat>Custom</PresentationFormat>
  <Paragraphs>87</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Arial Rounded MT Bold</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qian du</dc:creator>
  <cp:lastModifiedBy>Pranav Palli</cp:lastModifiedBy>
  <cp:revision>133</cp:revision>
  <dcterms:created xsi:type="dcterms:W3CDTF">2017-09-08T15:00:20Z</dcterms:created>
  <dcterms:modified xsi:type="dcterms:W3CDTF">2021-07-27T19:02:15Z</dcterms:modified>
</cp:coreProperties>
</file>

<file path=docProps/thumbnail.jpeg>
</file>